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75" r:id="rId3"/>
    <p:sldId id="273" r:id="rId4"/>
    <p:sldId id="262" r:id="rId5"/>
    <p:sldId id="272" r:id="rId6"/>
    <p:sldId id="260" r:id="rId7"/>
    <p:sldId id="264" r:id="rId8"/>
    <p:sldId id="261" r:id="rId9"/>
    <p:sldId id="276" r:id="rId1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Open Sans" panose="020B0806030504020204" pitchFamily="34" charset="0"/>
      <p:bold r:id="rId16"/>
      <p:boldItalic r:id="rId17"/>
    </p:embeddedFont>
    <p:embeddedFont>
      <p:font typeface="Poppins SemiBold" pitchFamily="2" charset="77"/>
      <p:bold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1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9" autoAdjust="0"/>
    <p:restoredTop sz="94698"/>
  </p:normalViewPr>
  <p:slideViewPr>
    <p:cSldViewPr>
      <p:cViewPr varScale="1">
        <p:scale>
          <a:sx n="148" d="100"/>
          <a:sy n="148" d="100"/>
        </p:scale>
        <p:origin x="592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25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0453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3273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s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g"/><Relationship Id="rId18" Type="http://schemas.openxmlformats.org/officeDocument/2006/relationships/image" Target="../media/image27.jp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g"/><Relationship Id="rId1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11" Type="http://schemas.openxmlformats.org/officeDocument/2006/relationships/image" Target="../media/image20.jpg"/><Relationship Id="rId5" Type="http://schemas.openxmlformats.org/officeDocument/2006/relationships/image" Target="../media/image14.jpeg"/><Relationship Id="rId15" Type="http://schemas.openxmlformats.org/officeDocument/2006/relationships/image" Target="../media/image24.JPG"/><Relationship Id="rId10" Type="http://schemas.openxmlformats.org/officeDocument/2006/relationships/image" Target="../media/image19.jp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hape 54"/>
          <p:cNvCxnSpPr/>
          <p:nvPr/>
        </p:nvCxnSpPr>
        <p:spPr>
          <a:xfrm rot="10800000" flipH="1">
            <a:off x="4333875" y="2147550"/>
            <a:ext cx="124200" cy="81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7ECF626-2DA8-4A8A-ADA6-2A419475461D}"/>
              </a:ext>
            </a:extLst>
          </p:cNvPr>
          <p:cNvSpPr txBox="1"/>
          <p:nvPr/>
        </p:nvSpPr>
        <p:spPr>
          <a:xfrm>
            <a:off x="2408587" y="2248584"/>
            <a:ext cx="4437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i="1" dirty="0">
                <a:solidFill>
                  <a:srgbClr val="A71F23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NOT ONLY A TREND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8388D7-37D7-414D-9586-8393150351C3}"/>
              </a:ext>
            </a:extLst>
          </p:cNvPr>
          <p:cNvSpPr txBox="1"/>
          <p:nvPr/>
        </p:nvSpPr>
        <p:spPr>
          <a:xfrm>
            <a:off x="3635896" y="1995686"/>
            <a:ext cx="1744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chemeClr val="tx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Flat </a:t>
            </a:r>
            <a:r>
              <a:rPr lang="es-ES" sz="2000" dirty="0" err="1">
                <a:solidFill>
                  <a:schemeClr val="tx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Knitting</a:t>
            </a:r>
            <a:endParaRPr lang="es-ES" sz="2000" dirty="0">
              <a:solidFill>
                <a:schemeClr val="tx1"/>
              </a:solidFill>
              <a:latin typeface="Poppins SemiBold" panose="00000700000000000000" pitchFamily="2" charset="0"/>
              <a:ea typeface="Kozuka Gothic Pro B" panose="020B0800000000000000" pitchFamily="34" charset="-128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627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72CAB0-C50E-46ED-82EE-7ECA67831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72626"/>
            <a:ext cx="2391624" cy="1793718"/>
          </a:xfrm>
          <a:prstGeom prst="rect">
            <a:avLst/>
          </a:prstGeom>
        </p:spPr>
      </p:pic>
      <p:sp>
        <p:nvSpPr>
          <p:cNvPr id="16" name="Shape 73">
            <a:extLst>
              <a:ext uri="{FF2B5EF4-FFF2-40B4-BE49-F238E27FC236}">
                <a16:creationId xmlns:a16="http://schemas.microsoft.com/office/drawing/2014/main" id="{C32767A6-602B-4200-BD4F-6932CA81C653}"/>
              </a:ext>
            </a:extLst>
          </p:cNvPr>
          <p:cNvSpPr txBox="1"/>
          <p:nvPr/>
        </p:nvSpPr>
        <p:spPr>
          <a:xfrm>
            <a:off x="1821265" y="2571750"/>
            <a:ext cx="5411383" cy="18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Creating lightweight yet sturdy shoes has obsessed the entire footwear industry for decades. The original concept was to create a shoe that felt like </a:t>
            </a:r>
            <a:r>
              <a:rPr lang="es" sz="1100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 sock but had the strength and support</a:t>
            </a:r>
            <a:r>
              <a:rPr lang="es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 the best traditional shoes.</a:t>
            </a:r>
          </a:p>
          <a:p>
            <a:pPr lvl="0" algn="ctr" rtl="0">
              <a:spcBef>
                <a:spcPts val="320"/>
              </a:spcBef>
              <a:buNone/>
            </a:pPr>
            <a:endParaRPr sz="11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 rtl="0">
              <a:spcBef>
                <a:spcPts val="320"/>
              </a:spcBef>
              <a:buNone/>
            </a:pP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flat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knitting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technology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technitians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use a </a:t>
            </a:r>
            <a:r>
              <a:rPr lang="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software instructs the machine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do in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every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section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upper</a:t>
            </a:r>
            <a:r>
              <a:rPr lang="es-ES" sz="11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s-ES" sz="11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sz="11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" sz="11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material, </a:t>
            </a:r>
            <a:r>
              <a:rPr lang="es-ES" sz="11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sz="11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structures</a:t>
            </a:r>
            <a:r>
              <a:rPr lang="es" sz="11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or the stretch between the weaves</a:t>
            </a:r>
            <a:r>
              <a:rPr lang="es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can be changed so that the flat knit becomes </a:t>
            </a:r>
            <a:r>
              <a:rPr lang="es" sz="11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s-ES" sz="11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multi </a:t>
            </a:r>
            <a:r>
              <a:rPr lang="es-ES" sz="11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funtional</a:t>
            </a:r>
            <a:r>
              <a:rPr lang="es-ES" sz="11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textile</a:t>
            </a:r>
            <a:r>
              <a:rPr lang="es" sz="11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 algn="ctr" rtl="0">
              <a:spcBef>
                <a:spcPts val="320"/>
              </a:spcBef>
              <a:buNone/>
            </a:pPr>
            <a:endParaRPr lang="es" sz="11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 rtl="0">
              <a:spcBef>
                <a:spcPts val="320"/>
              </a:spcBef>
              <a:buNone/>
            </a:pPr>
            <a:r>
              <a:rPr lang="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Instead of being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knitted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big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roll </a:t>
            </a:r>
            <a:r>
              <a:rPr lang="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textile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has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same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material and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properties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over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actually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knitted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piece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piece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as a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engineered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upper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areas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fullfill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funtional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requirements</a:t>
            </a:r>
            <a:r>
              <a:rPr lang="es-E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2A6F719-48B6-41D2-B2AD-F8BB9791C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472626"/>
            <a:ext cx="2391624" cy="179371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1920F3A-8AB8-4B2C-8328-9DFC92D40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152" y="472626"/>
            <a:ext cx="2391625" cy="179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76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857638A8-9483-4C16-B0FF-8E3D0F08EA4D}"/>
              </a:ext>
            </a:extLst>
          </p:cNvPr>
          <p:cNvSpPr/>
          <p:nvPr/>
        </p:nvSpPr>
        <p:spPr>
          <a:xfrm>
            <a:off x="2880822" y="1702514"/>
            <a:ext cx="1877073" cy="187707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5514200" y="195486"/>
            <a:ext cx="2820300" cy="353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s" sz="1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SQUARE </a:t>
            </a:r>
            <a:r>
              <a:rPr lang="es-ES" sz="1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KNITTING</a:t>
            </a:r>
            <a:endParaRPr lang="es" sz="1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s" sz="1000" dirty="0">
                <a:solidFill>
                  <a:schemeClr val="dk1"/>
                </a:solidFill>
              </a:rPr>
              <a:t>•</a:t>
            </a:r>
            <a:r>
              <a:rPr lang="e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This is the simplest in the developing stage the quickest to knit in the machine</a:t>
            </a:r>
          </a:p>
          <a:p>
            <a:pPr lvl="0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s" sz="1000" dirty="0">
                <a:solidFill>
                  <a:schemeClr val="dk1"/>
                </a:solidFill>
              </a:rPr>
              <a:t>•</a:t>
            </a:r>
            <a:r>
              <a:rPr lang="e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Cutting Required – </a:t>
            </a:r>
            <a:r>
              <a:rPr lang="es-ES" sz="1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lining</a:t>
            </a:r>
            <a:r>
              <a:rPr lang="es-E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r>
              <a:rPr lang="es-E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bounding</a:t>
            </a:r>
            <a:r>
              <a:rPr lang="es-E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"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endParaRPr lang="es-ES"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s-ES" sz="1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SHAPE KNITTING</a:t>
            </a:r>
            <a:endParaRPr lang="es" sz="1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s" sz="1000" dirty="0">
                <a:solidFill>
                  <a:schemeClr val="dk1"/>
                </a:solidFill>
              </a:rPr>
              <a:t>•</a:t>
            </a:r>
            <a:r>
              <a:rPr lang="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Not require extra cutting process, safe material but takes more time to develop and to knit.</a:t>
            </a:r>
            <a:br>
              <a:rPr lang="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 be done in </a:t>
            </a:r>
            <a:r>
              <a:rPr lang="es-E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stairs</a:t>
            </a:r>
            <a:r>
              <a:rPr lang="es-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s-E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still</a:t>
            </a:r>
            <a:r>
              <a:rPr lang="es-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need</a:t>
            </a:r>
            <a:r>
              <a:rPr lang="es-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cutting</a:t>
            </a:r>
            <a:r>
              <a:rPr lang="es-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lang="es" sz="1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endParaRPr lang="es-ES" sz="1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endParaRPr sz="1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s" sz="1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3D KNITTING</a:t>
            </a:r>
          </a:p>
          <a:p>
            <a:pPr lv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10000"/>
              <a:buNone/>
            </a:pPr>
            <a:r>
              <a:rPr lang="es" sz="1000" dirty="0">
                <a:solidFill>
                  <a:schemeClr val="dk1"/>
                </a:solidFill>
              </a:rPr>
              <a:t>•</a:t>
            </a:r>
            <a:r>
              <a:rPr lang="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 the most complicated one in the developing stage and requires a side view paper pattern.</a:t>
            </a:r>
            <a:br>
              <a:rPr lang="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Need</a:t>
            </a:r>
            <a:r>
              <a:rPr lang="es-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es-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be </a:t>
            </a:r>
            <a:r>
              <a:rPr lang="es-E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aware</a:t>
            </a:r>
            <a:r>
              <a:rPr lang="es-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es-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pivot</a:t>
            </a:r>
            <a:r>
              <a:rPr lang="es-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lines</a:t>
            </a:r>
            <a:r>
              <a:rPr lang="es-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10000"/>
              <a:buNone/>
            </a:pPr>
            <a:r>
              <a:rPr lang="en-US" sz="1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SOCK KNITTING</a:t>
            </a:r>
          </a:p>
          <a:p>
            <a:pPr lv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10000"/>
              <a:buNone/>
            </a:pPr>
            <a:r>
              <a:rPr lang="en-US" sz="1000" dirty="0">
                <a:solidFill>
                  <a:schemeClr val="dk1"/>
                </a:solidFill>
              </a:rPr>
              <a:t>•</a:t>
            </a: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 is our own innovation patented technique to</a:t>
            </a:r>
          </a:p>
          <a:p>
            <a:pPr lv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10000"/>
              <a:buNone/>
            </a:pP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Create a sock on a flat knitting machine. This allows us to perfectly follow the last shape. </a:t>
            </a:r>
            <a:b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Quite expensive because it takes too much time.</a:t>
            </a:r>
          </a:p>
          <a:p>
            <a:pPr lvl="0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endParaRPr lang="es" sz="1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endParaRPr sz="1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1100" dirty="0">
              <a:solidFill>
                <a:schemeClr val="lt1"/>
              </a:solidFill>
            </a:endParaRPr>
          </a:p>
        </p:txBody>
      </p:sp>
      <p:pic>
        <p:nvPicPr>
          <p:cNvPr id="127" name="Shape 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635" y="1170905"/>
            <a:ext cx="1015883" cy="889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2470" y="2069782"/>
            <a:ext cx="1062174" cy="100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5972" y="2993586"/>
            <a:ext cx="1467750" cy="8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/>
          <p:nvPr/>
        </p:nvSpPr>
        <p:spPr>
          <a:xfrm>
            <a:off x="482075" y="453575"/>
            <a:ext cx="5763900" cy="67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b="1" dirty="0">
                <a:solidFill>
                  <a:srgbClr val="FFFFFF"/>
                </a:solidFill>
              </a:rPr>
              <a:t>Knitting style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9548" y="2354016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This are the most the most common ways of developing an upper.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3E9681-9975-4146-B752-616854784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90388">
            <a:off x="1294291" y="3626433"/>
            <a:ext cx="852213" cy="11430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41CFBB0-B911-456F-A2A3-E232D865F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277"/>
          <a:stretch/>
        </p:blipFill>
        <p:spPr>
          <a:xfrm>
            <a:off x="395536" y="1563638"/>
            <a:ext cx="4467288" cy="192414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BB68E72-EEA4-4C3D-BCFB-127E3FCC23CC}"/>
              </a:ext>
            </a:extLst>
          </p:cNvPr>
          <p:cNvSpPr txBox="1"/>
          <p:nvPr/>
        </p:nvSpPr>
        <p:spPr>
          <a:xfrm>
            <a:off x="3521999" y="699542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Circular </a:t>
            </a:r>
            <a:r>
              <a:rPr lang="es-ES" sz="2000" dirty="0" err="1">
                <a:solidFill>
                  <a:schemeClr val="bg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Knitting</a:t>
            </a:r>
            <a:endParaRPr lang="es-ES" sz="2000" dirty="0">
              <a:solidFill>
                <a:schemeClr val="bg1"/>
              </a:solidFill>
              <a:latin typeface="Poppins SemiBold" panose="00000700000000000000" pitchFamily="2" charset="0"/>
              <a:ea typeface="Kozuka Gothic Pro B" panose="020B0800000000000000" pitchFamily="34" charset="-128"/>
              <a:cs typeface="Poppins SemiBold" panose="00000700000000000000" pitchFamily="2" charset="0"/>
            </a:endParaRPr>
          </a:p>
        </p:txBody>
      </p:sp>
      <p:cxnSp>
        <p:nvCxnSpPr>
          <p:cNvPr id="12" name="Conector: angular 11">
            <a:extLst>
              <a:ext uri="{FF2B5EF4-FFF2-40B4-BE49-F238E27FC236}">
                <a16:creationId xmlns:a16="http://schemas.microsoft.com/office/drawing/2014/main" id="{94219F37-2547-43C6-B522-B1525B89E8BA}"/>
              </a:ext>
            </a:extLst>
          </p:cNvPr>
          <p:cNvCxnSpPr/>
          <p:nvPr/>
        </p:nvCxnSpPr>
        <p:spPr>
          <a:xfrm rot="5400000">
            <a:off x="3478010" y="1148355"/>
            <a:ext cx="376009" cy="28803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id="{B14C05CF-26F4-463B-B436-8B0A069A74D7}"/>
              </a:ext>
            </a:extLst>
          </p:cNvPr>
          <p:cNvCxnSpPr>
            <a:cxnSpLocks/>
          </p:cNvCxnSpPr>
          <p:nvPr/>
        </p:nvCxnSpPr>
        <p:spPr>
          <a:xfrm rot="16200000" flipH="1">
            <a:off x="5648174" y="1123196"/>
            <a:ext cx="361733" cy="36003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>
            <a:extLst>
              <a:ext uri="{FF2B5EF4-FFF2-40B4-BE49-F238E27FC236}">
                <a16:creationId xmlns:a16="http://schemas.microsoft.com/office/drawing/2014/main" id="{BA2E891B-3202-4E1D-88CC-2E8C49178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90388">
            <a:off x="6242372" y="1617341"/>
            <a:ext cx="1423141" cy="1908817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56AC3DBE-3A44-4277-8EE9-66DB1ED0EEB6}"/>
              </a:ext>
            </a:extLst>
          </p:cNvPr>
          <p:cNvCxnSpPr/>
          <p:nvPr/>
        </p:nvCxnSpPr>
        <p:spPr>
          <a:xfrm flipH="1">
            <a:off x="5796135" y="3003798"/>
            <a:ext cx="360041" cy="288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AEF43C21-AC6B-4676-8D29-1CAF0E7F2B89}"/>
              </a:ext>
            </a:extLst>
          </p:cNvPr>
          <p:cNvCxnSpPr/>
          <p:nvPr/>
        </p:nvCxnSpPr>
        <p:spPr>
          <a:xfrm>
            <a:off x="7668344" y="2499742"/>
            <a:ext cx="360040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25AFA79-FE61-4BC6-8467-9B169DA27DD7}"/>
              </a:ext>
            </a:extLst>
          </p:cNvPr>
          <p:cNvSpPr txBox="1"/>
          <p:nvPr/>
        </p:nvSpPr>
        <p:spPr>
          <a:xfrm>
            <a:off x="5138743" y="3329935"/>
            <a:ext cx="15969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err="1">
                <a:solidFill>
                  <a:schemeClr val="tx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Need</a:t>
            </a:r>
            <a:r>
              <a:rPr lang="es-ES" sz="1000" dirty="0">
                <a:solidFill>
                  <a:schemeClr val="tx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 </a:t>
            </a:r>
            <a:r>
              <a:rPr lang="es-ES" sz="1000" dirty="0" err="1">
                <a:solidFill>
                  <a:schemeClr val="tx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to</a:t>
            </a:r>
            <a:r>
              <a:rPr lang="es-ES" sz="1000" dirty="0">
                <a:solidFill>
                  <a:schemeClr val="tx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 </a:t>
            </a:r>
            <a:r>
              <a:rPr lang="es-ES" sz="1000" dirty="0" err="1">
                <a:solidFill>
                  <a:schemeClr val="tx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make</a:t>
            </a:r>
            <a:r>
              <a:rPr lang="es-ES" sz="1000" dirty="0">
                <a:solidFill>
                  <a:schemeClr val="tx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 a </a:t>
            </a:r>
            <a:r>
              <a:rPr lang="es-ES" sz="1000" dirty="0" err="1">
                <a:solidFill>
                  <a:schemeClr val="tx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seam</a:t>
            </a:r>
            <a:endParaRPr lang="es-ES" sz="1000" dirty="0">
              <a:solidFill>
                <a:schemeClr val="tx1"/>
              </a:solidFill>
              <a:latin typeface="Poppins SemiBold" panose="00000700000000000000" pitchFamily="2" charset="0"/>
              <a:ea typeface="Kozuka Gothic Pro B" panose="020B0800000000000000" pitchFamily="34" charset="-128"/>
              <a:cs typeface="Poppins SemiBold" panose="00000700000000000000" pitchFamily="2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9A05309-1C0F-4D55-8629-A6A1C078175E}"/>
              </a:ext>
            </a:extLst>
          </p:cNvPr>
          <p:cNvSpPr txBox="1"/>
          <p:nvPr/>
        </p:nvSpPr>
        <p:spPr>
          <a:xfrm>
            <a:off x="7274617" y="2968870"/>
            <a:ext cx="18149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err="1">
                <a:solidFill>
                  <a:schemeClr val="tx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Only</a:t>
            </a:r>
            <a:r>
              <a:rPr lang="es-ES" sz="1000" dirty="0">
                <a:solidFill>
                  <a:schemeClr val="tx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 </a:t>
            </a:r>
            <a:r>
              <a:rPr lang="es-ES" sz="1000" dirty="0" err="1">
                <a:solidFill>
                  <a:schemeClr val="tx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one</a:t>
            </a:r>
            <a:r>
              <a:rPr lang="es-ES" sz="1000" dirty="0">
                <a:solidFill>
                  <a:schemeClr val="tx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 color </a:t>
            </a:r>
            <a:r>
              <a:rPr lang="es-ES" sz="1000" dirty="0" err="1">
                <a:solidFill>
                  <a:schemeClr val="tx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int</a:t>
            </a:r>
            <a:r>
              <a:rPr lang="es-ES" sz="1000" dirty="0">
                <a:solidFill>
                  <a:schemeClr val="tx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 he </a:t>
            </a:r>
            <a:r>
              <a:rPr lang="es-ES" sz="1000" dirty="0" err="1">
                <a:solidFill>
                  <a:schemeClr val="tx1"/>
                </a:solidFill>
                <a:latin typeface="Poppins SemiBold" panose="00000700000000000000" pitchFamily="2" charset="0"/>
                <a:ea typeface="Kozuka Gothic Pro B" panose="020B0800000000000000" pitchFamily="34" charset="-128"/>
                <a:cs typeface="Poppins SemiBold" panose="00000700000000000000" pitchFamily="2" charset="0"/>
              </a:rPr>
              <a:t>heel</a:t>
            </a:r>
            <a:endParaRPr lang="es-ES" sz="1000" dirty="0">
              <a:solidFill>
                <a:schemeClr val="tx1"/>
              </a:solidFill>
              <a:latin typeface="Poppins SemiBold" panose="00000700000000000000" pitchFamily="2" charset="0"/>
              <a:ea typeface="Kozuka Gothic Pro B" panose="020B0800000000000000" pitchFamily="34" charset="-128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440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/>
        </p:nvSpPr>
        <p:spPr>
          <a:xfrm>
            <a:off x="1529516" y="343767"/>
            <a:ext cx="4214700" cy="62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b="1" dirty="0">
                <a:solidFill>
                  <a:schemeClr val="lt1"/>
                </a:solidFill>
              </a:rPr>
              <a:t>PRODUCTION</a:t>
            </a:r>
            <a:endParaRPr lang="es" b="1" dirty="0">
              <a:solidFill>
                <a:schemeClr val="lt1"/>
              </a:solidFill>
            </a:endParaRPr>
          </a:p>
        </p:txBody>
      </p:sp>
      <p:pic>
        <p:nvPicPr>
          <p:cNvPr id="87" name="Shape 87" descr="131a.jpg"/>
          <p:cNvPicPr preferRelativeResize="0"/>
          <p:nvPr/>
        </p:nvPicPr>
        <p:blipFill rotWithShape="1">
          <a:blip r:embed="rId4">
            <a:alphaModFix/>
          </a:blip>
          <a:srcRect l="14067"/>
          <a:stretch/>
        </p:blipFill>
        <p:spPr>
          <a:xfrm>
            <a:off x="2339274" y="910231"/>
            <a:ext cx="1528938" cy="100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 descr="137b.jpg"/>
          <p:cNvPicPr preferRelativeResize="0"/>
          <p:nvPr/>
        </p:nvPicPr>
        <p:blipFill rotWithShape="1">
          <a:blip r:embed="rId5">
            <a:alphaModFix/>
          </a:blip>
          <a:srcRect l="8436" r="9897"/>
          <a:stretch/>
        </p:blipFill>
        <p:spPr>
          <a:xfrm>
            <a:off x="624762" y="885814"/>
            <a:ext cx="1491740" cy="102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 descr="117b.jpg"/>
          <p:cNvPicPr preferRelativeResize="0"/>
          <p:nvPr/>
        </p:nvPicPr>
        <p:blipFill rotWithShape="1">
          <a:blip r:embed="rId6">
            <a:alphaModFix/>
          </a:blip>
          <a:srcRect l="10516" r="5106"/>
          <a:stretch/>
        </p:blipFill>
        <p:spPr>
          <a:xfrm>
            <a:off x="624762" y="3267685"/>
            <a:ext cx="1500198" cy="100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 descr="59.JPG"/>
          <p:cNvPicPr preferRelativeResize="0"/>
          <p:nvPr/>
        </p:nvPicPr>
        <p:blipFill rotWithShape="1">
          <a:blip r:embed="rId7">
            <a:alphaModFix/>
          </a:blip>
          <a:srcRect r="14059"/>
          <a:stretch/>
        </p:blipFill>
        <p:spPr>
          <a:xfrm>
            <a:off x="2339274" y="3267685"/>
            <a:ext cx="1513814" cy="9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77" descr="113.JPG"/>
          <p:cNvPicPr preferRelativeResize="0"/>
          <p:nvPr/>
        </p:nvPicPr>
        <p:blipFill rotWithShape="1">
          <a:blip r:embed="rId8">
            <a:alphaModFix/>
          </a:blip>
          <a:srcRect l="13082" r="10987" b="2807"/>
          <a:stretch/>
        </p:blipFill>
        <p:spPr>
          <a:xfrm>
            <a:off x="624762" y="2053239"/>
            <a:ext cx="1488291" cy="107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78" descr="114.JPG"/>
          <p:cNvPicPr preferRelativeResize="0"/>
          <p:nvPr/>
        </p:nvPicPr>
        <p:blipFill rotWithShape="1">
          <a:blip r:embed="rId9">
            <a:alphaModFix/>
          </a:blip>
          <a:srcRect l="20405" r="7"/>
          <a:stretch/>
        </p:blipFill>
        <p:spPr>
          <a:xfrm>
            <a:off x="2339274" y="2053239"/>
            <a:ext cx="1516189" cy="107156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84">
            <a:extLst>
              <a:ext uri="{FF2B5EF4-FFF2-40B4-BE49-F238E27FC236}">
                <a16:creationId xmlns:a16="http://schemas.microsoft.com/office/drawing/2014/main" id="{71B887B6-06C7-4954-9D45-99737B17EA85}"/>
              </a:ext>
            </a:extLst>
          </p:cNvPr>
          <p:cNvSpPr txBox="1"/>
          <p:nvPr/>
        </p:nvSpPr>
        <p:spPr>
          <a:xfrm>
            <a:off x="5826800" y="343767"/>
            <a:ext cx="4214700" cy="62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b="1" dirty="0">
                <a:solidFill>
                  <a:schemeClr val="lt1"/>
                </a:solidFill>
              </a:rPr>
              <a:t>INNOVATION</a:t>
            </a:r>
            <a:endParaRPr lang="es" b="1" dirty="0">
              <a:solidFill>
                <a:schemeClr val="lt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5B4F199-373C-4A3B-B936-7949E30A6F2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150" b="26200"/>
          <a:stretch/>
        </p:blipFill>
        <p:spPr>
          <a:xfrm>
            <a:off x="4306436" y="872702"/>
            <a:ext cx="1086370" cy="113272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EB2CDE5-9674-4464-BD4A-8FD37435CAE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412" t="6335" r="9712" b="3462"/>
          <a:stretch/>
        </p:blipFill>
        <p:spPr>
          <a:xfrm>
            <a:off x="5566498" y="895014"/>
            <a:ext cx="1693907" cy="113272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04FBDBE-13F6-43EE-9F86-455CD2FDA39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7314"/>
          <a:stretch/>
        </p:blipFill>
        <p:spPr>
          <a:xfrm>
            <a:off x="5586326" y="2141962"/>
            <a:ext cx="1430189" cy="118256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806F924-36EB-4414-8576-C5FDDFDA812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23" t="16604" r="-4376" b="16572"/>
          <a:stretch/>
        </p:blipFill>
        <p:spPr>
          <a:xfrm>
            <a:off x="4303055" y="3439421"/>
            <a:ext cx="1215857" cy="103766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A8837EB-81E5-4585-B109-2E75EB85782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201" t="40797" r="5201" b="16136"/>
          <a:stretch/>
        </p:blipFill>
        <p:spPr>
          <a:xfrm>
            <a:off x="7164028" y="2150850"/>
            <a:ext cx="1817465" cy="116478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D8F5EF1-ECB3-4C8D-A3D0-9DC9AF41757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4909" b="10054"/>
          <a:stretch/>
        </p:blipFill>
        <p:spPr>
          <a:xfrm>
            <a:off x="7395305" y="895014"/>
            <a:ext cx="1548842" cy="109877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01F2EEC-697C-4F52-BBC3-CCC76BA00A2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6602" b="16417"/>
          <a:stretch/>
        </p:blipFill>
        <p:spPr>
          <a:xfrm>
            <a:off x="4286683" y="2131145"/>
            <a:ext cx="1152130" cy="1182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D60EF97F-487D-4E6B-BED1-2CFC169AB19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27600" b="20600"/>
          <a:stretch/>
        </p:blipFill>
        <p:spPr>
          <a:xfrm>
            <a:off x="5601785" y="3447632"/>
            <a:ext cx="1490495" cy="1029421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4493814A-BC2B-43A3-B8CA-01CFBA504CF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-562" t="59" r="8502" b="-59"/>
          <a:stretch/>
        </p:blipFill>
        <p:spPr>
          <a:xfrm>
            <a:off x="7221893" y="3454567"/>
            <a:ext cx="1759600" cy="10447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 rotWithShape="1">
          <a:blip r:embed="rId4">
            <a:alphaModFix/>
          </a:blip>
          <a:srcRect t="17370" b="7072"/>
          <a:stretch/>
        </p:blipFill>
        <p:spPr>
          <a:xfrm>
            <a:off x="2500298" y="3286130"/>
            <a:ext cx="1984985" cy="112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 descr="90683796085640333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158" y="2071684"/>
            <a:ext cx="1997209" cy="1123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 descr="61057727765307780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158" y="3286130"/>
            <a:ext cx="1984982" cy="11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 descr="780771630071689357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3220" y="2071675"/>
            <a:ext cx="1997209" cy="112342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/>
          <p:nvPr/>
        </p:nvSpPr>
        <p:spPr>
          <a:xfrm>
            <a:off x="384200" y="406125"/>
            <a:ext cx="4214700" cy="62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r>
              <a:rPr lang="es" b="1" dirty="0">
                <a:solidFill>
                  <a:schemeClr val="lt1"/>
                </a:solidFill>
              </a:rPr>
              <a:t>Innovation academic exchange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4747025" y="1214428"/>
            <a:ext cx="4143300" cy="155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s" sz="1000" dirty="0">
                <a:solidFill>
                  <a:schemeClr val="bg1"/>
                </a:solidFill>
              </a:rPr>
              <a:t>We are also hosting the MIT</a:t>
            </a:r>
            <a:r>
              <a:rPr lang="en-US" altLang="zh-CN" sz="1000" dirty="0">
                <a:solidFill>
                  <a:schemeClr val="bg1"/>
                </a:solidFill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</a:rPr>
              <a:t>MediaLab</a:t>
            </a:r>
            <a:r>
              <a:rPr lang="en-US" altLang="zh-CN" sz="1000" dirty="0">
                <a:solidFill>
                  <a:schemeClr val="bg1"/>
                </a:solidFill>
              </a:rPr>
              <a:t> ( </a:t>
            </a:r>
            <a:r>
              <a:rPr lang="en-US" altLang="zh-CN" sz="1000" dirty="0" err="1">
                <a:solidFill>
                  <a:schemeClr val="bg1"/>
                </a:solidFill>
              </a:rPr>
              <a:t>Machassusets</a:t>
            </a:r>
            <a:r>
              <a:rPr lang="en-US" altLang="zh-CN" sz="1000" dirty="0">
                <a:solidFill>
                  <a:schemeClr val="bg1"/>
                </a:solidFill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</a:rPr>
              <a:t>institude</a:t>
            </a:r>
            <a:r>
              <a:rPr lang="en-US" altLang="zh-CN" sz="1000" dirty="0">
                <a:solidFill>
                  <a:schemeClr val="bg1"/>
                </a:solidFill>
              </a:rPr>
              <a:t> of Technology )</a:t>
            </a:r>
            <a:r>
              <a:rPr lang="es" sz="1000" dirty="0">
                <a:solidFill>
                  <a:schemeClr val="bg1"/>
                </a:solidFill>
              </a:rPr>
              <a:t> hacking manufacturing course.</a:t>
            </a:r>
            <a:r>
              <a:rPr lang="en-US" sz="1000" dirty="0">
                <a:solidFill>
                  <a:schemeClr val="bg1"/>
                </a:solidFill>
              </a:rPr>
              <a:t> W</a:t>
            </a:r>
            <a:r>
              <a:rPr lang="en-US" altLang="zh-CN" sz="1000" dirty="0">
                <a:solidFill>
                  <a:schemeClr val="bg1"/>
                </a:solidFill>
              </a:rPr>
              <a:t>e work on the development of  new materials and applications for those.</a:t>
            </a:r>
          </a:p>
          <a:p>
            <a:r>
              <a:rPr lang="en-US" altLang="zh-CN" sz="1000" dirty="0">
                <a:solidFill>
                  <a:schemeClr val="bg1"/>
                </a:solidFill>
              </a:rPr>
              <a:t>We create interactive textiles, smart knits &amp; sustainable materials.</a:t>
            </a:r>
          </a:p>
          <a:p>
            <a:pPr lvl="0" algn="ctr">
              <a:spcBef>
                <a:spcPts val="0"/>
              </a:spcBef>
              <a:buNone/>
            </a:pPr>
            <a:r>
              <a:rPr lang="es" sz="10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0" name="Shape 157"/>
          <p:cNvSpPr txBox="1"/>
          <p:nvPr/>
        </p:nvSpPr>
        <p:spPr>
          <a:xfrm>
            <a:off x="357158" y="1223157"/>
            <a:ext cx="4143300" cy="155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" sz="1000" dirty="0">
                <a:solidFill>
                  <a:srgbClr val="FFFFFF"/>
                </a:solidFill>
              </a:rPr>
              <a:t>We are currently collaborating with several footwear academic institution, like </a:t>
            </a:r>
            <a:r>
              <a:rPr lang="es-ES" sz="1000" dirty="0">
                <a:solidFill>
                  <a:srgbClr val="FFFFFF"/>
                </a:solidFill>
              </a:rPr>
              <a:t>FOOTWEARIST </a:t>
            </a:r>
            <a:r>
              <a:rPr lang="es" sz="1000" dirty="0">
                <a:solidFill>
                  <a:srgbClr val="FFFFFF"/>
                </a:solidFill>
              </a:rPr>
              <a:t>in Holland or professional knitting school in Dongguan. This allows us to create a win to win environment of creativity and innovation.</a:t>
            </a:r>
          </a:p>
        </p:txBody>
      </p:sp>
      <p:pic>
        <p:nvPicPr>
          <p:cNvPr id="14" name="图片 13" descr="微信图片_20180122170640.jpg"/>
          <p:cNvPicPr>
            <a:picLocks noChangeAspect="1"/>
          </p:cNvPicPr>
          <p:nvPr/>
        </p:nvPicPr>
        <p:blipFill>
          <a:blip r:embed="rId8"/>
          <a:srcRect l="-2476" r="3202"/>
          <a:stretch>
            <a:fillRect/>
          </a:stretch>
        </p:blipFill>
        <p:spPr>
          <a:xfrm>
            <a:off x="4643438" y="2071684"/>
            <a:ext cx="2214578" cy="1084758"/>
          </a:xfrm>
          <a:prstGeom prst="rect">
            <a:avLst/>
          </a:prstGeom>
        </p:spPr>
      </p:pic>
      <p:pic>
        <p:nvPicPr>
          <p:cNvPr id="15" name="图片 14" descr="微信图片_2018012217204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4876" y="3286130"/>
            <a:ext cx="1995661" cy="1122559"/>
          </a:xfrm>
          <a:prstGeom prst="rect">
            <a:avLst/>
          </a:prstGeom>
        </p:spPr>
      </p:pic>
      <p:pic>
        <p:nvPicPr>
          <p:cNvPr id="16" name="图片 15" descr="微信图片_20180122172020.jpg"/>
          <p:cNvPicPr>
            <a:picLocks noChangeAspect="1"/>
          </p:cNvPicPr>
          <p:nvPr/>
        </p:nvPicPr>
        <p:blipFill>
          <a:blip r:embed="rId10"/>
          <a:srcRect l="7143" r="7143"/>
          <a:stretch>
            <a:fillRect/>
          </a:stretch>
        </p:blipFill>
        <p:spPr>
          <a:xfrm>
            <a:off x="6929454" y="2071684"/>
            <a:ext cx="1714512" cy="1103270"/>
          </a:xfrm>
          <a:prstGeom prst="rect">
            <a:avLst/>
          </a:prstGeom>
        </p:spPr>
      </p:pic>
      <p:pic>
        <p:nvPicPr>
          <p:cNvPr id="17" name="图片 16" descr="微信图片_20180122172031.jpg"/>
          <p:cNvPicPr>
            <a:picLocks noChangeAspect="1"/>
          </p:cNvPicPr>
          <p:nvPr/>
        </p:nvPicPr>
        <p:blipFill>
          <a:blip r:embed="rId11"/>
          <a:srcRect l="7031"/>
          <a:stretch>
            <a:fillRect/>
          </a:stretch>
        </p:blipFill>
        <p:spPr>
          <a:xfrm>
            <a:off x="6858016" y="3286130"/>
            <a:ext cx="1785950" cy="108057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0425" y="1089325"/>
            <a:ext cx="2151700" cy="258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4675" y="1089325"/>
            <a:ext cx="2151700" cy="258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375" y="1089325"/>
            <a:ext cx="2075500" cy="258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8925" y="1089325"/>
            <a:ext cx="2151700" cy="258323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52775" y="3304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s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針織開發製作程序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s" sz="1400" b="1">
                <a:solidFill>
                  <a:schemeClr val="lt1"/>
                </a:solidFill>
              </a:rPr>
              <a:t>Knitting process</a:t>
            </a:r>
            <a:r>
              <a:rPr lang="es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</a:p>
        </p:txBody>
      </p:sp>
      <p:sp>
        <p:nvSpPr>
          <p:cNvPr id="100" name="Shape 100"/>
          <p:cNvSpPr/>
          <p:nvPr/>
        </p:nvSpPr>
        <p:spPr>
          <a:xfrm>
            <a:off x="2791362" y="854412"/>
            <a:ext cx="1950900" cy="53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1">
              <a:solidFill>
                <a:srgbClr val="B31D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s" b="1">
                <a:solidFill>
                  <a:srgbClr val="B31D1D"/>
                </a:solidFill>
                <a:latin typeface="Calibri"/>
                <a:ea typeface="Calibri"/>
                <a:cs typeface="Calibri"/>
                <a:sym typeface="Calibri"/>
              </a:rPr>
              <a:t>            開發</a:t>
            </a:r>
            <a:r>
              <a:rPr lang="es" sz="1800" b="1">
                <a:solidFill>
                  <a:srgbClr val="B31D1D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</a:p>
        </p:txBody>
      </p:sp>
      <p:sp>
        <p:nvSpPr>
          <p:cNvPr id="101" name="Shape 101"/>
          <p:cNvSpPr/>
          <p:nvPr/>
        </p:nvSpPr>
        <p:spPr>
          <a:xfrm>
            <a:off x="2378975" y="1747875"/>
            <a:ext cx="2151600" cy="106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   開發編程作業處理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Development of the knitting                     programming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調機處理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Machine setting &amp; calibration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樣品結構設計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Sample Development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 pattern match )</a:t>
            </a:r>
            <a:b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s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4538378" y="442655"/>
            <a:ext cx="149400" cy="149400"/>
          </a:xfrm>
          <a:prstGeom prst="rect">
            <a:avLst/>
          </a:prstGeom>
          <a:solidFill>
            <a:srgbClr val="76923C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4792500" y="391825"/>
            <a:ext cx="805200" cy="26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Customer</a:t>
            </a:r>
          </a:p>
        </p:txBody>
      </p:sp>
      <p:sp>
        <p:nvSpPr>
          <p:cNvPr id="104" name="Shape 104"/>
          <p:cNvSpPr/>
          <p:nvPr/>
        </p:nvSpPr>
        <p:spPr>
          <a:xfrm>
            <a:off x="5801831" y="442655"/>
            <a:ext cx="149400" cy="149400"/>
          </a:xfrm>
          <a:prstGeom prst="rect">
            <a:avLst/>
          </a:prstGeom>
          <a:solidFill>
            <a:srgbClr val="B31D1D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6055942" y="391833"/>
            <a:ext cx="566100" cy="26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K-Tech</a:t>
            </a:r>
          </a:p>
        </p:txBody>
      </p:sp>
      <p:sp>
        <p:nvSpPr>
          <p:cNvPr id="106" name="Shape 106"/>
          <p:cNvSpPr/>
          <p:nvPr/>
        </p:nvSpPr>
        <p:spPr>
          <a:xfrm>
            <a:off x="4737075" y="1787687"/>
            <a:ext cx="1904399" cy="53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鞋樣品製作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Shoe Sample</a:t>
            </a:r>
            <a:b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 feedback )</a:t>
            </a:r>
            <a:b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s"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6774546" y="442655"/>
            <a:ext cx="149400" cy="149400"/>
          </a:xfrm>
          <a:prstGeom prst="rect">
            <a:avLst/>
          </a:prstGeom>
          <a:solidFill>
            <a:srgbClr val="538CD5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7028657" y="391833"/>
            <a:ext cx="959100" cy="26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Shoe factory</a:t>
            </a:r>
          </a:p>
        </p:txBody>
      </p:sp>
      <p:sp>
        <p:nvSpPr>
          <p:cNvPr id="109" name="Shape 109"/>
          <p:cNvSpPr/>
          <p:nvPr/>
        </p:nvSpPr>
        <p:spPr>
          <a:xfrm>
            <a:off x="7044173" y="1787679"/>
            <a:ext cx="1771500" cy="37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buNone/>
            </a:pPr>
            <a: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樣品調整</a:t>
            </a:r>
          </a:p>
          <a:p>
            <a:pPr marR="0" lvl="0" algn="ctr" rtl="0">
              <a:spcBef>
                <a:spcPts val="0"/>
              </a:spcBef>
              <a:buNone/>
            </a:pPr>
            <a: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放碼編程製作</a:t>
            </a:r>
          </a:p>
          <a:p>
            <a:pPr marR="0" lvl="0" algn="ctr" rtl="0">
              <a:spcBef>
                <a:spcPts val="0"/>
              </a:spcBef>
              <a:buNone/>
            </a:pPr>
            <a: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量產</a:t>
            </a:r>
          </a:p>
          <a:p>
            <a:pPr marR="0" lvl="0" algn="ctr" rtl="0">
              <a:spcBef>
                <a:spcPts val="0"/>
              </a:spcBef>
              <a:buNone/>
            </a:pPr>
            <a: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Sample  adjustments</a:t>
            </a:r>
          </a:p>
          <a:p>
            <a:pPr marR="0" lvl="0" algn="ctr" rtl="0">
              <a:spcBef>
                <a:spcPts val="0"/>
              </a:spcBef>
              <a:buNone/>
            </a:pPr>
            <a: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Size Grading</a:t>
            </a:r>
          </a:p>
          <a:p>
            <a:pPr marR="0" lvl="0" algn="ctr" rtl="0">
              <a:spcBef>
                <a:spcPts val="0"/>
              </a:spcBef>
              <a:buNone/>
            </a:pPr>
            <a:r>
              <a:rPr lang="e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Mass Production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249375" y="1747875"/>
            <a:ext cx="2041200" cy="80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" sz="1100">
                <a:solidFill>
                  <a:srgbClr val="FFFFFF"/>
                </a:solidFill>
              </a:rPr>
              <a:t>設計 </a:t>
            </a:r>
            <a:r>
              <a:rPr lang="es" sz="1000">
                <a:solidFill>
                  <a:srgbClr val="FFFFFF"/>
                </a:solidFill>
              </a:rPr>
              <a:t>(PDF,PSD,AI)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Artwork Details ( PDF, PSD, Ai )</a:t>
            </a:r>
          </a:p>
          <a:p>
            <a:pPr lvl="0" algn="ctr">
              <a:spcBef>
                <a:spcPts val="0"/>
              </a:spcBef>
              <a:buNone/>
            </a:pPr>
            <a:endParaRPr sz="1100">
              <a:solidFill>
                <a:srgbClr val="FFFFFF"/>
              </a:solidFill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s" sz="1100">
                <a:solidFill>
                  <a:srgbClr val="FFFFFF"/>
                </a:solidFill>
              </a:rPr>
              <a:t>紙板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Shell pattern file or paper plates</a:t>
            </a:r>
          </a:p>
        </p:txBody>
      </p:sp>
      <p:sp>
        <p:nvSpPr>
          <p:cNvPr id="113" name="Shape 113"/>
          <p:cNvSpPr/>
          <p:nvPr/>
        </p:nvSpPr>
        <p:spPr>
          <a:xfrm>
            <a:off x="325582" y="1423093"/>
            <a:ext cx="149399" cy="149400"/>
          </a:xfrm>
          <a:prstGeom prst="rect">
            <a:avLst/>
          </a:prstGeom>
          <a:solidFill>
            <a:srgbClr val="76923C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/>
          <p:nvPr/>
        </p:nvSpPr>
        <p:spPr>
          <a:xfrm>
            <a:off x="2626581" y="1423093"/>
            <a:ext cx="149400" cy="149400"/>
          </a:xfrm>
          <a:prstGeom prst="rect">
            <a:avLst/>
          </a:prstGeom>
          <a:solidFill>
            <a:srgbClr val="B31D1D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4841575" y="1066949"/>
            <a:ext cx="1950900" cy="53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" sz="1800" b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lang="es" b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樣品製作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" sz="1800" b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CONSTRUCTION</a:t>
            </a:r>
          </a:p>
        </p:txBody>
      </p:sp>
      <p:sp>
        <p:nvSpPr>
          <p:cNvPr id="116" name="Shape 116"/>
          <p:cNvSpPr/>
          <p:nvPr/>
        </p:nvSpPr>
        <p:spPr>
          <a:xfrm>
            <a:off x="7044181" y="1423093"/>
            <a:ext cx="149400" cy="149400"/>
          </a:xfrm>
          <a:prstGeom prst="rect">
            <a:avLst/>
          </a:prstGeom>
          <a:solidFill>
            <a:srgbClr val="B31D1D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/>
          <p:nvPr/>
        </p:nvSpPr>
        <p:spPr>
          <a:xfrm>
            <a:off x="7044175" y="1138311"/>
            <a:ext cx="1950900" cy="6029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s" b="1">
                <a:solidFill>
                  <a:srgbClr val="B31D1D"/>
                </a:solidFill>
                <a:latin typeface="Calibri"/>
                <a:ea typeface="Calibri"/>
                <a:cs typeface="Calibri"/>
                <a:sym typeface="Calibri"/>
              </a:rPr>
              <a:t>放碼量產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" sz="1800" b="1">
                <a:solidFill>
                  <a:srgbClr val="B31D1D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</a:p>
        </p:txBody>
      </p:sp>
      <p:sp>
        <p:nvSpPr>
          <p:cNvPr id="118" name="Shape 118"/>
          <p:cNvSpPr/>
          <p:nvPr/>
        </p:nvSpPr>
        <p:spPr>
          <a:xfrm>
            <a:off x="4782731" y="1423093"/>
            <a:ext cx="149400" cy="149400"/>
          </a:xfrm>
          <a:prstGeom prst="rect">
            <a:avLst/>
          </a:prstGeom>
          <a:solidFill>
            <a:srgbClr val="538CD5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Shape 119"/>
          <p:cNvSpPr/>
          <p:nvPr/>
        </p:nvSpPr>
        <p:spPr>
          <a:xfrm>
            <a:off x="531925" y="1153450"/>
            <a:ext cx="1904400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s">
                <a:solidFill>
                  <a:srgbClr val="274E13"/>
                </a:solidFill>
              </a:rPr>
              <a:t>          開始要件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" sz="1800" b="1" i="0" u="none" strike="noStrike" cap="none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STARTING POINT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E55DA49-97BE-4CEB-B678-D1B3BF9B5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51236"/>
            <a:ext cx="3960180" cy="24645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D868639-EE02-4388-8E47-4EDBBACD7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21288"/>
            <a:ext cx="4032448" cy="246452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2913E66-78D2-42B1-AA59-4C7943493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48" y="2571750"/>
            <a:ext cx="3704208" cy="261967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27BDC51-D1B7-47B7-A759-5F77B4DAD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4169461" cy="295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6737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5237</TotalTime>
  <Words>365</Words>
  <Application>Microsoft Macintosh PowerPoint</Application>
  <PresentationFormat>On-screen Show (16:9)</PresentationFormat>
  <Paragraphs>70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Open Sans</vt:lpstr>
      <vt:lpstr>Kozuka Gothic Pro B</vt:lpstr>
      <vt:lpstr>Arial</vt:lpstr>
      <vt:lpstr>Poppins SemiBold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針織開發製作程序 Knitting process   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Jordi Montaner Artigas</dc:creator>
  <cp:lastModifiedBy>nicoline van enter</cp:lastModifiedBy>
  <cp:revision>44</cp:revision>
  <dcterms:modified xsi:type="dcterms:W3CDTF">2018-10-23T11:30:07Z</dcterms:modified>
</cp:coreProperties>
</file>