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68" r:id="rId2"/>
  </p:sldMasterIdLst>
  <p:notesMasterIdLst>
    <p:notesMasterId r:id="rId12"/>
  </p:notesMasterIdLst>
  <p:sldIdLst>
    <p:sldId id="2473" r:id="rId3"/>
    <p:sldId id="2474" r:id="rId4"/>
    <p:sldId id="2475" r:id="rId5"/>
    <p:sldId id="2471" r:id="rId6"/>
    <p:sldId id="2476" r:id="rId7"/>
    <p:sldId id="2477" r:id="rId8"/>
    <p:sldId id="297" r:id="rId9"/>
    <p:sldId id="2467" r:id="rId10"/>
    <p:sldId id="246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6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87424-3A7D-4E9A-B864-B7CD01A81A12}" type="datetimeFigureOut">
              <a:rPr lang="en-US" smtClean="0"/>
              <a:t>7/21/20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5CC11D-4E67-46B2-A842-6676B193AF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071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Download more minimal templates here: https://crmrkt.com/GK9Dwa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145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Download more minimal templates here: https://crmrkt.com/GK9Dwa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145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Download more minimal templates here: https://crmrkt.com/GK9Dwa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145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Download more minimal templates here: https://crmrkt.com/GK9Dwa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145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Download more minimal templates here: https://crmrkt.com/GK9Dwa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145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Download more minimal templates here: https://crmrkt.com/GK9Dwa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145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EBF9E-3D21-44F4-984E-608C062A1F1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589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CD4A7-F27F-4090-880F-272EF80F3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911205-B9AF-4C3E-A875-E93355AD5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09363-034D-44C1-9F65-76F1D81E65EF}" type="datetime1">
              <a:rPr lang="en-HK" smtClean="0"/>
              <a:t>21/7/2020</a:t>
            </a:fld>
            <a:endParaRPr lang="en-H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D4C9C6-4C78-4DB3-9DCB-1BB1FD7D8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9ED8AD-B2C1-4A37-A82B-D607E44C6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BD5E6-7A29-43C3-B725-61FC8F3A9F28}" type="slidenum">
              <a:rPr lang="en-HK" smtClean="0"/>
              <a:t>‹#›</a:t>
            </a:fld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3985014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EC50F7-E988-4358-86D1-EC8F02A98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E1945-83D3-48B6-A38A-3EA1C527BFC9}" type="datetime1">
              <a:rPr lang="en-HK" smtClean="0"/>
              <a:t>21/7/2020</a:t>
            </a:fld>
            <a:endParaRPr lang="en-H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13C420-CDE3-4A4D-BC0C-1096F2CCF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D678A9-B771-4241-8A3D-8C45EB022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BD5E6-7A29-43C3-B725-61FC8F3A9F28}" type="slidenum">
              <a:rPr lang="en-HK" smtClean="0"/>
              <a:t>‹#›</a:t>
            </a:fld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3012476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50AA9-9041-4C9B-9C9E-C192FA28E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305A9-5DD2-4F7A-8AA7-3CAA683AA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35B7A1-F9DF-46CB-B925-13FEC24335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8F67BA-497B-4410-BEF2-CF4EA6CC5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7F3EC-2C6D-45CA-A62C-CA0F7010A8A3}" type="datetime1">
              <a:rPr lang="en-HK" smtClean="0"/>
              <a:t>21/7/2020</a:t>
            </a:fld>
            <a:endParaRPr lang="en-H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A298E-558D-44D6-A941-E3B54AF3B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1D3364-4249-4DA9-B7E9-FEEF26757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BD5E6-7A29-43C3-B725-61FC8F3A9F28}" type="slidenum">
              <a:rPr lang="en-HK" smtClean="0"/>
              <a:t>‹#›</a:t>
            </a:fld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14218978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55B0C-D483-41CB-96F5-FCD6C5BB9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CD56F6-5DDB-4130-B65E-45F819A549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HK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C43181-75BD-466B-A7E6-DBDFBC8621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2D0981-DEF5-48E8-9CFA-4D51E6623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A7C58-9A2A-40C6-8ED5-8D3B929355C8}" type="datetime1">
              <a:rPr lang="en-HK" smtClean="0"/>
              <a:t>21/7/2020</a:t>
            </a:fld>
            <a:endParaRPr lang="en-H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8F9DEB-3128-4120-899C-19BB4E959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7D13F6-A93F-4A7B-8EE4-301FA8E5E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BD5E6-7A29-43C3-B725-61FC8F3A9F28}" type="slidenum">
              <a:rPr lang="en-HK" smtClean="0"/>
              <a:t>‹#›</a:t>
            </a:fld>
            <a:endParaRPr lang="en-HK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B805A59-18E5-471A-9231-E257E4C273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6200" y="136525"/>
            <a:ext cx="1419225" cy="1420813"/>
          </a:xfrm>
        </p:spPr>
        <p:txBody>
          <a:bodyPr/>
          <a:lstStyle/>
          <a:p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18022448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83451-622F-46E5-ACC1-EE92F64E2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268982-8425-4579-9E05-E4B98EF4A6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BFF06F-54D4-41CA-B25B-8728F8628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D3724-895F-4398-8322-90E2140CEC1F}" type="datetime1">
              <a:rPr lang="en-HK" smtClean="0"/>
              <a:t>21/7/2020</a:t>
            </a:fld>
            <a:endParaRPr lang="en-H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9EFC67-2A46-4573-B668-E7C9195B2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41D590-26D2-453B-8CC6-529F2C0C7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BD5E6-7A29-43C3-B725-61FC8F3A9F28}" type="slidenum">
              <a:rPr lang="en-HK" smtClean="0"/>
              <a:t>‹#›</a:t>
            </a:fld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23291086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6E73A9-22CF-43F3-A5BF-F121BE2EAB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F339BB-3805-46F7-BC46-2358F35A00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9750A8-1D89-4BE2-90A6-637AE4CA3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F5AF8-EDDD-4B4C-A01A-F7B32B6FEC13}" type="datetime1">
              <a:rPr lang="en-HK" smtClean="0"/>
              <a:t>21/7/2020</a:t>
            </a:fld>
            <a:endParaRPr lang="en-H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6C3BD4-220C-4626-8F5C-082175F41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D04EF-0B9F-4AFB-B074-1B6E7C981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BD5E6-7A29-43C3-B725-61FC8F3A9F28}" type="slidenum">
              <a:rPr lang="en-HK" smtClean="0"/>
              <a:t>‹#›</a:t>
            </a:fld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3391126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0" y="3311912"/>
            <a:ext cx="6096000" cy="354608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6096000" y="3311912"/>
            <a:ext cx="6096000" cy="354608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21495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944237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7897263" y="2018370"/>
            <a:ext cx="2068837" cy="3914077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10130835" y="2018370"/>
            <a:ext cx="2068837" cy="3914077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5661229" y="2018370"/>
            <a:ext cx="2068837" cy="3914077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24631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973699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986"/>
            <a:ext cx="2844800" cy="363854"/>
          </a:xfrm>
          <a:prstGeom prst="rect">
            <a:avLst/>
          </a:prstGeom>
        </p:spPr>
        <p:txBody>
          <a:bodyPr/>
          <a:lstStyle/>
          <a:p>
            <a:fld id="{A455C4C5-AF52-4B9E-8AD6-20C100454D67}" type="datetimeFigureOut">
              <a:rPr lang="zh-CN" altLang="en-US" smtClean="0"/>
              <a:pPr/>
              <a:t>2020/7/21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986"/>
            <a:ext cx="3860800" cy="36385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1D62D-EE65-4C14-868B-C83101EF494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9210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FE028B6F-D647-4878-B4BB-2D1F673AEFD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424584" y="11386"/>
            <a:ext cx="7767416" cy="6777596"/>
          </a:xfrm>
          <a:custGeom>
            <a:avLst/>
            <a:gdLst>
              <a:gd name="connsiteX0" fmla="*/ 7767416 w 7767416"/>
              <a:gd name="connsiteY0" fmla="*/ 1399861 h 6777596"/>
              <a:gd name="connsiteX1" fmla="*/ 7767416 w 7767416"/>
              <a:gd name="connsiteY1" fmla="*/ 2360732 h 6777596"/>
              <a:gd name="connsiteX2" fmla="*/ 5766870 w 7767416"/>
              <a:gd name="connsiteY2" fmla="*/ 6058701 h 6777596"/>
              <a:gd name="connsiteX3" fmla="*/ 5364742 w 7767416"/>
              <a:gd name="connsiteY3" fmla="*/ 5841156 h 6777596"/>
              <a:gd name="connsiteX4" fmla="*/ 7767416 w 7767416"/>
              <a:gd name="connsiteY4" fmla="*/ 241367 h 6777596"/>
              <a:gd name="connsiteX5" fmla="*/ 7767416 w 7767416"/>
              <a:gd name="connsiteY5" fmla="*/ 1202237 h 6777596"/>
              <a:gd name="connsiteX6" fmla="*/ 5008532 w 7767416"/>
              <a:gd name="connsiteY6" fmla="*/ 6301980 h 6777596"/>
              <a:gd name="connsiteX7" fmla="*/ 4606405 w 7767416"/>
              <a:gd name="connsiteY7" fmla="*/ 6084435 h 6777596"/>
              <a:gd name="connsiteX8" fmla="*/ 7271266 w 7767416"/>
              <a:gd name="connsiteY8" fmla="*/ 0 h 6777596"/>
              <a:gd name="connsiteX9" fmla="*/ 7767416 w 7767416"/>
              <a:gd name="connsiteY9" fmla="*/ 0 h 6777596"/>
              <a:gd name="connsiteX10" fmla="*/ 7767416 w 7767416"/>
              <a:gd name="connsiteY10" fmla="*/ 43746 h 6777596"/>
              <a:gd name="connsiteX11" fmla="*/ 4124504 w 7767416"/>
              <a:gd name="connsiteY11" fmla="*/ 6777596 h 6777596"/>
              <a:gd name="connsiteX12" fmla="*/ 3722377 w 7767416"/>
              <a:gd name="connsiteY12" fmla="*/ 6560053 h 6777596"/>
              <a:gd name="connsiteX13" fmla="*/ 6644537 w 7767416"/>
              <a:gd name="connsiteY13" fmla="*/ 0 h 6777596"/>
              <a:gd name="connsiteX14" fmla="*/ 7164353 w 7767416"/>
              <a:gd name="connsiteY14" fmla="*/ 0 h 6777596"/>
              <a:gd name="connsiteX15" fmla="*/ 3936690 w 7767416"/>
              <a:gd name="connsiteY15" fmla="*/ 5966271 h 6777596"/>
              <a:gd name="connsiteX16" fmla="*/ 3534563 w 7767416"/>
              <a:gd name="connsiteY16" fmla="*/ 5748726 h 6777596"/>
              <a:gd name="connsiteX17" fmla="*/ 6017810 w 7767416"/>
              <a:gd name="connsiteY17" fmla="*/ 0 h 6777596"/>
              <a:gd name="connsiteX18" fmla="*/ 6537626 w 7767416"/>
              <a:gd name="connsiteY18" fmla="*/ 0 h 6777596"/>
              <a:gd name="connsiteX19" fmla="*/ 3371597 w 7767416"/>
              <a:gd name="connsiteY19" fmla="*/ 5852342 h 6777596"/>
              <a:gd name="connsiteX20" fmla="*/ 2969470 w 7767416"/>
              <a:gd name="connsiteY20" fmla="*/ 5634798 h 6777596"/>
              <a:gd name="connsiteX21" fmla="*/ 5391082 w 7767416"/>
              <a:gd name="connsiteY21" fmla="*/ 0 h 6777596"/>
              <a:gd name="connsiteX22" fmla="*/ 5910897 w 7767416"/>
              <a:gd name="connsiteY22" fmla="*/ 0 h 6777596"/>
              <a:gd name="connsiteX23" fmla="*/ 3063713 w 7767416"/>
              <a:gd name="connsiteY23" fmla="*/ 5262964 h 6777596"/>
              <a:gd name="connsiteX24" fmla="*/ 2661586 w 7767416"/>
              <a:gd name="connsiteY24" fmla="*/ 5045420 h 6777596"/>
              <a:gd name="connsiteX25" fmla="*/ 4764354 w 7767416"/>
              <a:gd name="connsiteY25" fmla="*/ 0 h 6777596"/>
              <a:gd name="connsiteX26" fmla="*/ 5284169 w 7767416"/>
              <a:gd name="connsiteY26" fmla="*/ 0 h 6777596"/>
              <a:gd name="connsiteX27" fmla="*/ 2900020 w 7767416"/>
              <a:gd name="connsiteY27" fmla="*/ 4407053 h 6777596"/>
              <a:gd name="connsiteX28" fmla="*/ 2497893 w 7767416"/>
              <a:gd name="connsiteY28" fmla="*/ 4189509 h 6777596"/>
              <a:gd name="connsiteX29" fmla="*/ 4137627 w 7767416"/>
              <a:gd name="connsiteY29" fmla="*/ 0 h 6777596"/>
              <a:gd name="connsiteX30" fmla="*/ 4657442 w 7767416"/>
              <a:gd name="connsiteY30" fmla="*/ 0 h 6777596"/>
              <a:gd name="connsiteX31" fmla="*/ 2118158 w 7767416"/>
              <a:gd name="connsiteY31" fmla="*/ 4693817 h 6777596"/>
              <a:gd name="connsiteX32" fmla="*/ 1716031 w 7767416"/>
              <a:gd name="connsiteY32" fmla="*/ 4476272 h 6777596"/>
              <a:gd name="connsiteX33" fmla="*/ 3510898 w 7767416"/>
              <a:gd name="connsiteY33" fmla="*/ 0 h 6777596"/>
              <a:gd name="connsiteX34" fmla="*/ 4030714 w 7767416"/>
              <a:gd name="connsiteY34" fmla="*/ 0 h 6777596"/>
              <a:gd name="connsiteX35" fmla="*/ 1997663 w 7767416"/>
              <a:gd name="connsiteY35" fmla="*/ 3758054 h 6777596"/>
              <a:gd name="connsiteX36" fmla="*/ 1595536 w 7767416"/>
              <a:gd name="connsiteY36" fmla="*/ 3540509 h 6777596"/>
              <a:gd name="connsiteX37" fmla="*/ 2884170 w 7767416"/>
              <a:gd name="connsiteY37" fmla="*/ 0 h 6777596"/>
              <a:gd name="connsiteX38" fmla="*/ 3403986 w 7767416"/>
              <a:gd name="connsiteY38" fmla="*/ 0 h 6777596"/>
              <a:gd name="connsiteX39" fmla="*/ 1715921 w 7767416"/>
              <a:gd name="connsiteY39" fmla="*/ 3120354 h 6777596"/>
              <a:gd name="connsiteX40" fmla="*/ 1313794 w 7767416"/>
              <a:gd name="connsiteY40" fmla="*/ 2902810 h 6777596"/>
              <a:gd name="connsiteX41" fmla="*/ 2257443 w 7767416"/>
              <a:gd name="connsiteY41" fmla="*/ 0 h 6777596"/>
              <a:gd name="connsiteX42" fmla="*/ 2777258 w 7767416"/>
              <a:gd name="connsiteY42" fmla="*/ 0 h 6777596"/>
              <a:gd name="connsiteX43" fmla="*/ 1541206 w 7767416"/>
              <a:gd name="connsiteY43" fmla="*/ 2284819 h 6777596"/>
              <a:gd name="connsiteX44" fmla="*/ 1139079 w 7767416"/>
              <a:gd name="connsiteY44" fmla="*/ 2067274 h 6777596"/>
              <a:gd name="connsiteX45" fmla="*/ 1630716 w 7767416"/>
              <a:gd name="connsiteY45" fmla="*/ 0 h 6777596"/>
              <a:gd name="connsiteX46" fmla="*/ 2150531 w 7767416"/>
              <a:gd name="connsiteY46" fmla="*/ 0 h 6777596"/>
              <a:gd name="connsiteX47" fmla="*/ 840733 w 7767416"/>
              <a:gd name="connsiteY47" fmla="*/ 2421135 h 6777596"/>
              <a:gd name="connsiteX48" fmla="*/ 438606 w 7767416"/>
              <a:gd name="connsiteY48" fmla="*/ 2203590 h 6777596"/>
              <a:gd name="connsiteX49" fmla="*/ 1003987 w 7767416"/>
              <a:gd name="connsiteY49" fmla="*/ 0 h 6777596"/>
              <a:gd name="connsiteX50" fmla="*/ 1523803 w 7767416"/>
              <a:gd name="connsiteY50" fmla="*/ 0 h 6777596"/>
              <a:gd name="connsiteX51" fmla="*/ 584934 w 7767416"/>
              <a:gd name="connsiteY51" fmla="*/ 1735481 h 6777596"/>
              <a:gd name="connsiteX52" fmla="*/ 182807 w 7767416"/>
              <a:gd name="connsiteY52" fmla="*/ 1517936 h 6777596"/>
              <a:gd name="connsiteX53" fmla="*/ 377260 w 7767416"/>
              <a:gd name="connsiteY53" fmla="*/ 0 h 6777596"/>
              <a:gd name="connsiteX54" fmla="*/ 897075 w 7767416"/>
              <a:gd name="connsiteY54" fmla="*/ 0 h 6777596"/>
              <a:gd name="connsiteX55" fmla="*/ 402127 w 7767416"/>
              <a:gd name="connsiteY55" fmla="*/ 914901 h 6777596"/>
              <a:gd name="connsiteX56" fmla="*/ 0 w 7767416"/>
              <a:gd name="connsiteY56" fmla="*/ 697357 h 6777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7767416" h="6777596">
                <a:moveTo>
                  <a:pt x="7767416" y="1399861"/>
                </a:moveTo>
                <a:lnTo>
                  <a:pt x="7767416" y="2360732"/>
                </a:lnTo>
                <a:lnTo>
                  <a:pt x="5766870" y="6058701"/>
                </a:lnTo>
                <a:lnTo>
                  <a:pt x="5364742" y="5841156"/>
                </a:lnTo>
                <a:close/>
                <a:moveTo>
                  <a:pt x="7767416" y="241367"/>
                </a:moveTo>
                <a:lnTo>
                  <a:pt x="7767416" y="1202237"/>
                </a:lnTo>
                <a:lnTo>
                  <a:pt x="5008532" y="6301980"/>
                </a:lnTo>
                <a:lnTo>
                  <a:pt x="4606405" y="6084435"/>
                </a:lnTo>
                <a:close/>
                <a:moveTo>
                  <a:pt x="7271266" y="0"/>
                </a:moveTo>
                <a:lnTo>
                  <a:pt x="7767416" y="0"/>
                </a:lnTo>
                <a:lnTo>
                  <a:pt x="7767416" y="43746"/>
                </a:lnTo>
                <a:lnTo>
                  <a:pt x="4124504" y="6777596"/>
                </a:lnTo>
                <a:lnTo>
                  <a:pt x="3722377" y="6560053"/>
                </a:lnTo>
                <a:close/>
                <a:moveTo>
                  <a:pt x="6644537" y="0"/>
                </a:moveTo>
                <a:lnTo>
                  <a:pt x="7164353" y="0"/>
                </a:lnTo>
                <a:lnTo>
                  <a:pt x="3936690" y="5966271"/>
                </a:lnTo>
                <a:lnTo>
                  <a:pt x="3534563" y="5748726"/>
                </a:lnTo>
                <a:close/>
                <a:moveTo>
                  <a:pt x="6017810" y="0"/>
                </a:moveTo>
                <a:lnTo>
                  <a:pt x="6537626" y="0"/>
                </a:lnTo>
                <a:lnTo>
                  <a:pt x="3371597" y="5852342"/>
                </a:lnTo>
                <a:lnTo>
                  <a:pt x="2969470" y="5634798"/>
                </a:lnTo>
                <a:close/>
                <a:moveTo>
                  <a:pt x="5391082" y="0"/>
                </a:moveTo>
                <a:lnTo>
                  <a:pt x="5910897" y="0"/>
                </a:lnTo>
                <a:lnTo>
                  <a:pt x="3063713" y="5262964"/>
                </a:lnTo>
                <a:lnTo>
                  <a:pt x="2661586" y="5045420"/>
                </a:lnTo>
                <a:close/>
                <a:moveTo>
                  <a:pt x="4764354" y="0"/>
                </a:moveTo>
                <a:lnTo>
                  <a:pt x="5284169" y="0"/>
                </a:lnTo>
                <a:lnTo>
                  <a:pt x="2900020" y="4407053"/>
                </a:lnTo>
                <a:lnTo>
                  <a:pt x="2497893" y="4189509"/>
                </a:lnTo>
                <a:close/>
                <a:moveTo>
                  <a:pt x="4137627" y="0"/>
                </a:moveTo>
                <a:lnTo>
                  <a:pt x="4657442" y="0"/>
                </a:lnTo>
                <a:lnTo>
                  <a:pt x="2118158" y="4693817"/>
                </a:lnTo>
                <a:lnTo>
                  <a:pt x="1716031" y="4476272"/>
                </a:lnTo>
                <a:close/>
                <a:moveTo>
                  <a:pt x="3510898" y="0"/>
                </a:moveTo>
                <a:lnTo>
                  <a:pt x="4030714" y="0"/>
                </a:lnTo>
                <a:lnTo>
                  <a:pt x="1997663" y="3758054"/>
                </a:lnTo>
                <a:lnTo>
                  <a:pt x="1595536" y="3540509"/>
                </a:lnTo>
                <a:close/>
                <a:moveTo>
                  <a:pt x="2884170" y="0"/>
                </a:moveTo>
                <a:lnTo>
                  <a:pt x="3403986" y="0"/>
                </a:lnTo>
                <a:lnTo>
                  <a:pt x="1715921" y="3120354"/>
                </a:lnTo>
                <a:lnTo>
                  <a:pt x="1313794" y="2902810"/>
                </a:lnTo>
                <a:close/>
                <a:moveTo>
                  <a:pt x="2257443" y="0"/>
                </a:moveTo>
                <a:lnTo>
                  <a:pt x="2777258" y="0"/>
                </a:lnTo>
                <a:lnTo>
                  <a:pt x="1541206" y="2284819"/>
                </a:lnTo>
                <a:lnTo>
                  <a:pt x="1139079" y="2067274"/>
                </a:lnTo>
                <a:close/>
                <a:moveTo>
                  <a:pt x="1630716" y="0"/>
                </a:moveTo>
                <a:lnTo>
                  <a:pt x="2150531" y="0"/>
                </a:lnTo>
                <a:lnTo>
                  <a:pt x="840733" y="2421135"/>
                </a:lnTo>
                <a:lnTo>
                  <a:pt x="438606" y="2203590"/>
                </a:lnTo>
                <a:close/>
                <a:moveTo>
                  <a:pt x="1003987" y="0"/>
                </a:moveTo>
                <a:lnTo>
                  <a:pt x="1523803" y="0"/>
                </a:lnTo>
                <a:lnTo>
                  <a:pt x="584934" y="1735481"/>
                </a:lnTo>
                <a:lnTo>
                  <a:pt x="182807" y="1517936"/>
                </a:lnTo>
                <a:close/>
                <a:moveTo>
                  <a:pt x="377260" y="0"/>
                </a:moveTo>
                <a:lnTo>
                  <a:pt x="897075" y="0"/>
                </a:lnTo>
                <a:lnTo>
                  <a:pt x="402127" y="914901"/>
                </a:lnTo>
                <a:lnTo>
                  <a:pt x="0" y="69735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73387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31EAEB9F-11FD-4A38-A858-5235F8507B4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28638" y="551833"/>
            <a:ext cx="5317686" cy="418553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A2337EED-6D2F-4724-A299-87463BE1290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45676" y="2134199"/>
            <a:ext cx="5317686" cy="418553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5625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986"/>
            <a:ext cx="2844800" cy="363854"/>
          </a:xfrm>
          <a:prstGeom prst="rect">
            <a:avLst/>
          </a:prstGeom>
        </p:spPr>
        <p:txBody>
          <a:bodyPr/>
          <a:lstStyle/>
          <a:p>
            <a:fld id="{A455C4C5-AF52-4B9E-8AD6-20C100454D67}" type="datetimeFigureOut">
              <a:rPr lang="zh-CN" altLang="en-US" smtClean="0"/>
              <a:pPr/>
              <a:t>2020/7/21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986"/>
            <a:ext cx="3860800" cy="36385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1D62D-EE65-4C14-868B-C83101EF494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489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527051" y="1557339"/>
            <a:ext cx="5384800" cy="21859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15051" y="1557339"/>
            <a:ext cx="5384800" cy="21859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527051" y="3895726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15051" y="3895726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674F7-1EED-4B34-954D-E7675CFFDC5B}" type="slidenum">
              <a:rPr lang="zh-CN" altLang="en-US"/>
              <a:pPr>
                <a:defRPr/>
              </a:pPr>
              <a:t>‹#›</a:t>
            </a:fld>
            <a:r>
              <a:rPr lang="zh-CN" altLang="en-US"/>
              <a:t> / 34</a:t>
            </a:r>
          </a:p>
        </p:txBody>
      </p:sp>
    </p:spTree>
    <p:extLst>
      <p:ext uri="{BB962C8B-B14F-4D97-AF65-F5344CB8AC3E}">
        <p14:creationId xmlns:p14="http://schemas.microsoft.com/office/powerpoint/2010/main" val="1705853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B86D7-DDEA-4FF4-B8C0-911993A007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F2A79-87F5-4028-8CD4-558FCB39B3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0D701-0E23-405C-8D85-27286C158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76F75-3916-4433-B32B-9D2964EB44CA}" type="datetime1">
              <a:rPr lang="en-HK" smtClean="0"/>
              <a:t>21/7/2020</a:t>
            </a:fld>
            <a:endParaRPr lang="en-H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3ACA6F-B1D9-4D57-912C-BB3C3CE01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AF4F7F-6C90-45FD-9DF7-9BACC8537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BD5E6-7A29-43C3-B725-61FC8F3A9F28}" type="slidenum">
              <a:rPr lang="en-HK" smtClean="0"/>
              <a:t>‹#›</a:t>
            </a:fld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2572228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87840-760D-47BA-809A-806F72859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D1C28-AEAD-46F7-8D12-48B27F8572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31FC2-614F-4627-B9C0-3FCF66301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0B344-31C3-4E34-B1C2-B76127086624}" type="datetime1">
              <a:rPr lang="en-HK" smtClean="0"/>
              <a:t>21/7/2020</a:t>
            </a:fld>
            <a:endParaRPr lang="en-H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E8EB8-A038-4D25-8385-2C0F96058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C004AD-E744-4CB9-8CFB-0783AC2E5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BD5E6-7A29-43C3-B725-61FC8F3A9F28}" type="slidenum">
              <a:rPr lang="en-HK" smtClean="0"/>
              <a:t>‹#›</a:t>
            </a:fld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3684097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22D87-DBA1-4574-9666-33EC073AA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82928F-CDEC-4E3C-8EE8-5CE8BD9C8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C35347-DA45-42B5-93D5-C12DB3671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850FE-3401-4B41-B28B-71BB00384423}" type="datetime1">
              <a:rPr lang="en-HK" smtClean="0"/>
              <a:t>21/7/2020</a:t>
            </a:fld>
            <a:endParaRPr lang="en-H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EEAF7-7CD0-4D35-B064-94EF31B7A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53068-D90B-418D-A092-1AF966A99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BD5E6-7A29-43C3-B725-61FC8F3A9F28}" type="slidenum">
              <a:rPr lang="en-HK" smtClean="0"/>
              <a:t>‹#›</a:t>
            </a:fld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2887946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E082B-0247-4A07-9EF3-305029D36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E091F-340E-42AC-BBDB-407870B03F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733E30-8C55-472B-B4F9-D137E06D93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C46758-3AF9-456B-B5D3-EBDF335A9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84221-D532-49D3-A238-64C4E5408F91}" type="datetime1">
              <a:rPr lang="en-HK" smtClean="0"/>
              <a:t>21/7/2020</a:t>
            </a:fld>
            <a:endParaRPr lang="en-H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C424CD-7669-44B9-AE49-6F602FA9B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4910B2-100E-4DA1-809B-FF47BB697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BD5E6-7A29-43C3-B725-61FC8F3A9F28}" type="slidenum">
              <a:rPr lang="en-HK" smtClean="0"/>
              <a:t>‹#›</a:t>
            </a:fld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2560177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46D7-BA38-4CA0-A792-E6724C9B7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C6DF45-C608-4C1C-B27E-147A762A50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295785-95AB-462E-BF13-79FCD61D2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E4EC58-14E5-4205-8C5B-7FF4F52048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7D7B17-FC87-4AD9-88AB-40B4A4257C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AE80B4-ABE9-4266-BF34-4A1DF579A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C3CC9-F05A-4325-95C4-FCBE08913382}" type="datetime1">
              <a:rPr lang="en-HK" smtClean="0"/>
              <a:t>21/7/2020</a:t>
            </a:fld>
            <a:endParaRPr lang="en-HK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37C0C9-CC08-4EE7-909C-571D78FAD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685A64-62B8-4C74-83C9-32D2D2D3D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BD5E6-7A29-43C3-B725-61FC8F3A9F28}" type="slidenum">
              <a:rPr lang="en-HK" smtClean="0"/>
              <a:t>‹#›</a:t>
            </a:fld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804105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矩形 3"/>
          <p:cNvSpPr>
            <a:spLocks noChangeArrowheads="1"/>
          </p:cNvSpPr>
          <p:nvPr/>
        </p:nvSpPr>
        <p:spPr bwMode="auto">
          <a:xfrm>
            <a:off x="0" y="6212206"/>
            <a:ext cx="12192000" cy="645794"/>
          </a:xfrm>
          <a:prstGeom prst="rect">
            <a:avLst/>
          </a:prstGeom>
          <a:solidFill>
            <a:srgbClr val="18388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2160">
              <a:solidFill>
                <a:srgbClr val="0066FF"/>
              </a:solidFill>
              <a:ea typeface="Microsoft YaHei" pitchFamily="34" charset="-122"/>
            </a:endParaRPr>
          </a:p>
        </p:txBody>
      </p:sp>
      <p:sp>
        <p:nvSpPr>
          <p:cNvPr id="155651" name="椭圆 5"/>
          <p:cNvSpPr>
            <a:spLocks noChangeArrowheads="1"/>
          </p:cNvSpPr>
          <p:nvPr/>
        </p:nvSpPr>
        <p:spPr bwMode="auto">
          <a:xfrm>
            <a:off x="10888133" y="6366510"/>
            <a:ext cx="287867" cy="25908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2160">
              <a:solidFill>
                <a:srgbClr val="FFFFFF"/>
              </a:solidFill>
              <a:ea typeface="Microsoft YaHei" pitchFamily="34" charset="-122"/>
            </a:endParaRPr>
          </a:p>
        </p:txBody>
      </p:sp>
      <p:sp>
        <p:nvSpPr>
          <p:cNvPr id="155652" name="椭圆 6"/>
          <p:cNvSpPr>
            <a:spLocks noChangeArrowheads="1"/>
          </p:cNvSpPr>
          <p:nvPr/>
        </p:nvSpPr>
        <p:spPr bwMode="auto">
          <a:xfrm>
            <a:off x="11271252" y="6366510"/>
            <a:ext cx="287867" cy="25908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2160">
              <a:solidFill>
                <a:srgbClr val="FFFFFF"/>
              </a:solidFill>
              <a:ea typeface="Microsoft YaHei" pitchFamily="34" charset="-122"/>
            </a:endParaRPr>
          </a:p>
        </p:txBody>
      </p:sp>
      <p:sp>
        <p:nvSpPr>
          <p:cNvPr id="155653" name="椭圆 7"/>
          <p:cNvSpPr>
            <a:spLocks noChangeArrowheads="1"/>
          </p:cNvSpPr>
          <p:nvPr/>
        </p:nvSpPr>
        <p:spPr bwMode="auto">
          <a:xfrm>
            <a:off x="11656484" y="6366510"/>
            <a:ext cx="287867" cy="259080"/>
          </a:xfrm>
          <a:prstGeom prst="ellipse">
            <a:avLst/>
          </a:prstGeom>
          <a:solidFill>
            <a:srgbClr val="FFFFFF">
              <a:alpha val="82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buFont typeface="Arial" charset="0"/>
              <a:buNone/>
            </a:pPr>
            <a:endParaRPr lang="zh-CN" altLang="en-US" sz="2160">
              <a:solidFill>
                <a:srgbClr val="FFFFFF"/>
              </a:solidFill>
              <a:ea typeface="Microsoft YaHei" pitchFamily="34" charset="-122"/>
            </a:endParaRPr>
          </a:p>
        </p:txBody>
      </p:sp>
      <p:sp>
        <p:nvSpPr>
          <p:cNvPr id="155654" name="TextBox 33"/>
          <p:cNvSpPr>
            <a:spLocks noChangeArrowheads="1"/>
          </p:cNvSpPr>
          <p:nvPr/>
        </p:nvSpPr>
        <p:spPr bwMode="auto">
          <a:xfrm>
            <a:off x="1775901" y="6269356"/>
            <a:ext cx="184731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charset="0"/>
              <a:buNone/>
            </a:pPr>
            <a:endParaRPr lang="zh-CN" altLang="en-US" sz="2160">
              <a:solidFill>
                <a:srgbClr val="FFFFFF"/>
              </a:solidFill>
              <a:latin typeface="Arial" charset="0"/>
              <a:ea typeface="Microsoft YaHei" pitchFamily="34" charset="-122"/>
              <a:sym typeface="Arial" charset="0"/>
            </a:endParaRPr>
          </a:p>
        </p:txBody>
      </p:sp>
      <p:sp>
        <p:nvSpPr>
          <p:cNvPr id="155655" name="Text Box 15"/>
          <p:cNvSpPr>
            <a:spLocks noChangeArrowheads="1"/>
          </p:cNvSpPr>
          <p:nvPr/>
        </p:nvSpPr>
        <p:spPr bwMode="auto">
          <a:xfrm>
            <a:off x="6642932" y="6280786"/>
            <a:ext cx="41265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Font typeface="Arial" charset="0"/>
              <a:buNone/>
            </a:pPr>
            <a:r>
              <a:rPr lang="zh-CN" altLang="en-US" sz="2400" dirty="0">
                <a:solidFill>
                  <a:srgbClr val="FFFFFF"/>
                </a:solidFill>
                <a:latin typeface="Monotype Corsiva" pitchFamily="66" charset="0"/>
                <a:sym typeface="Monotype Corsiva" pitchFamily="66" charset="0"/>
              </a:rPr>
              <a:t>Prevention is better than cure</a:t>
            </a:r>
            <a:endParaRPr lang="zh-CN" altLang="en-US" sz="2160" dirty="0"/>
          </a:p>
        </p:txBody>
      </p:sp>
      <p:sp>
        <p:nvSpPr>
          <p:cNvPr id="155656" name="Line 16"/>
          <p:cNvSpPr>
            <a:spLocks noChangeShapeType="1"/>
          </p:cNvSpPr>
          <p:nvPr/>
        </p:nvSpPr>
        <p:spPr bwMode="auto">
          <a:xfrm>
            <a:off x="-122763" y="57150"/>
            <a:ext cx="211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 sz="2160"/>
          </a:p>
        </p:txBody>
      </p:sp>
      <p:sp>
        <p:nvSpPr>
          <p:cNvPr id="155657" name="Rectangle 17"/>
          <p:cNvSpPr>
            <a:spLocks noChangeArrowheads="1"/>
          </p:cNvSpPr>
          <p:nvPr/>
        </p:nvSpPr>
        <p:spPr bwMode="auto">
          <a:xfrm>
            <a:off x="0" y="664869"/>
            <a:ext cx="12192000" cy="85724"/>
          </a:xfrm>
          <a:prstGeom prst="rect">
            <a:avLst/>
          </a:prstGeom>
          <a:solidFill>
            <a:srgbClr val="1D4AA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buFont typeface="Arial" charset="0"/>
              <a:buNone/>
            </a:pPr>
            <a:endParaRPr lang="zh-CN" altLang="en-US" sz="2160">
              <a:solidFill>
                <a:srgbClr val="0066FF"/>
              </a:solidFill>
              <a:sym typeface="Calibri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472" y="86409"/>
            <a:ext cx="2158101" cy="491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灯片编号占位符 12"/>
          <p:cNvSpPr>
            <a:spLocks noGrp="1"/>
          </p:cNvSpPr>
          <p:nvPr>
            <p:ph type="sldNum" sz="quarter" idx="4"/>
          </p:nvPr>
        </p:nvSpPr>
        <p:spPr>
          <a:xfrm>
            <a:off x="11185868" y="5894714"/>
            <a:ext cx="7161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EBF9E-3D21-44F4-984E-608C062A1F1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1553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6" r:id="rId4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5280" kern="12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  <a:sym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  <a:sym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  <a:sym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  <a:sym typeface="Arial" charset="0"/>
        </a:defRPr>
      </a:lvl5pPr>
      <a:lvl6pPr marL="548532" algn="ctr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  <a:sym typeface="Arial" panose="020B0604020202020204" pitchFamily="34" charset="0"/>
        </a:defRPr>
      </a:lvl6pPr>
      <a:lvl7pPr marL="1097063" algn="ctr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  <a:sym typeface="Arial" panose="020B0604020202020204" pitchFamily="34" charset="0"/>
        </a:defRPr>
      </a:lvl7pPr>
      <a:lvl8pPr marL="1645592" algn="ctr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  <a:sym typeface="Arial" panose="020B0604020202020204" pitchFamily="34" charset="0"/>
        </a:defRPr>
      </a:lvl8pPr>
      <a:lvl9pPr marL="2194121" algn="ctr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  <a:sym typeface="Arial" panose="020B0604020202020204" pitchFamily="34" charset="0"/>
        </a:defRPr>
      </a:lvl9pPr>
    </p:titleStyle>
    <p:bodyStyle>
      <a:lvl1pPr marL="411398" indent="-411398" algn="l" defTabSz="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1pPr>
      <a:lvl2pPr marL="891360" indent="-342828" algn="l" defTabSz="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2pPr>
      <a:lvl3pPr marL="1371328" indent="-274265" algn="l" defTabSz="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3pPr>
      <a:lvl4pPr marL="1919856" indent="-274265" algn="l" defTabSz="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4pPr>
      <a:lvl5pPr marL="2468386" indent="-274265" algn="l" defTabSz="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5pPr>
      <a:lvl6pPr marL="3016918" indent="-274265" algn="l" defTabSz="1097063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5447" indent="-274265" algn="l" defTabSz="1097063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3976" indent="-274265" algn="l" defTabSz="1097063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2504" indent="-274265" algn="l" defTabSz="1097063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06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532" algn="l" defTabSz="109706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063" algn="l" defTabSz="109706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592" algn="l" defTabSz="109706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121" algn="l" defTabSz="109706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2652" algn="l" defTabSz="109706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182" algn="l" defTabSz="109706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39712" algn="l" defTabSz="109706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8242" algn="l" defTabSz="109706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CE84FD-4097-4ABF-89EA-C5CEA5870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30B738-3D5A-4B0D-924E-2BAA23A344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F9DF0-7B6E-4335-B230-DF3145F487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B93565-EF88-421E-9741-75A1B078B1EF}" type="datetime1">
              <a:rPr lang="en-HK" smtClean="0"/>
              <a:t>21/7/2020</a:t>
            </a:fld>
            <a:endParaRPr lang="en-H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E0B643-067B-4A89-B594-4BE2F7D8B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H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920A5-FDB6-4D54-861B-DCD290869A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BD5E6-7A29-43C3-B725-61FC8F3A9F28}" type="slidenum">
              <a:rPr lang="en-HK" smtClean="0"/>
              <a:t>‹#›</a:t>
            </a:fld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1684767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6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jp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5.sv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4.png"/><Relationship Id="rId11" Type="http://schemas.openxmlformats.org/officeDocument/2006/relationships/image" Target="../media/image10.png"/><Relationship Id="rId5" Type="http://schemas.openxmlformats.org/officeDocument/2006/relationships/image" Target="../media/image11.jp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3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8.jpg"/><Relationship Id="rId11" Type="http://schemas.openxmlformats.org/officeDocument/2006/relationships/image" Target="../media/image10.png"/><Relationship Id="rId5" Type="http://schemas.openxmlformats.org/officeDocument/2006/relationships/image" Target="../media/image11.jpg"/><Relationship Id="rId10" Type="http://schemas.openxmlformats.org/officeDocument/2006/relationships/image" Target="../media/image21.sv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0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png"/><Relationship Id="rId5" Type="http://schemas.openxmlformats.org/officeDocument/2006/relationships/image" Target="../media/image25.jpe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6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7.png"/><Relationship Id="rId12" Type="http://schemas.openxmlformats.org/officeDocument/2006/relationships/image" Target="../media/image1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8.svg"/><Relationship Id="rId11" Type="http://schemas.openxmlformats.org/officeDocument/2006/relationships/image" Target="../media/image12.jpeg"/><Relationship Id="rId5" Type="http://schemas.openxmlformats.org/officeDocument/2006/relationships/image" Target="../media/image7.png"/><Relationship Id="rId10" Type="http://schemas.openxmlformats.org/officeDocument/2006/relationships/image" Target="../media/image5.svg"/><Relationship Id="rId4" Type="http://schemas.openxmlformats.org/officeDocument/2006/relationships/image" Target="../media/image3.jp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irt&#10;&#10;Description automatically generated">
            <a:extLst>
              <a:ext uri="{FF2B5EF4-FFF2-40B4-BE49-F238E27FC236}">
                <a16:creationId xmlns:a16="http://schemas.microsoft.com/office/drawing/2014/main" id="{23087208-7783-4CC0-B7D0-09E4920D6B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79" y="563117"/>
            <a:ext cx="11882167" cy="617105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C1C319A-8BAF-4A16-8024-813C3FDA4325}"/>
              </a:ext>
            </a:extLst>
          </p:cNvPr>
          <p:cNvSpPr/>
          <p:nvPr/>
        </p:nvSpPr>
        <p:spPr>
          <a:xfrm>
            <a:off x="-154917" y="6288696"/>
            <a:ext cx="12192000" cy="465617"/>
          </a:xfrm>
          <a:prstGeom prst="rect">
            <a:avLst/>
          </a:prstGeom>
          <a:gradFill flip="none" rotWithShape="1">
            <a:gsLst>
              <a:gs pos="16000">
                <a:schemeClr val="accent2">
                  <a:alpha val="0"/>
                </a:schemeClr>
              </a:gs>
              <a:gs pos="43000">
                <a:schemeClr val="accent1">
                  <a:alpha val="76000"/>
                </a:schemeClr>
              </a:gs>
              <a:gs pos="94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CB191E-05E6-41A0-86C2-4DCB71DF048E}"/>
              </a:ext>
            </a:extLst>
          </p:cNvPr>
          <p:cNvSpPr txBox="1"/>
          <p:nvPr/>
        </p:nvSpPr>
        <p:spPr>
          <a:xfrm>
            <a:off x="7230824" y="6363562"/>
            <a:ext cx="4789159" cy="31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GLOBAL EXPERTS IN MOISTURE PROTECTION</a:t>
            </a:r>
            <a:endParaRPr kumimoji="0" lang="en-HK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ADB686BE-4EE4-440A-883A-F4A3C6E280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42504" y="64981"/>
            <a:ext cx="1331232" cy="466500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C8C9494-B726-481A-94F2-144FC45ACC7B}"/>
              </a:ext>
            </a:extLst>
          </p:cNvPr>
          <p:cNvCxnSpPr>
            <a:cxnSpLocks/>
          </p:cNvCxnSpPr>
          <p:nvPr/>
        </p:nvCxnSpPr>
        <p:spPr>
          <a:xfrm flipV="1">
            <a:off x="10096137" y="119791"/>
            <a:ext cx="4641" cy="34201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E4C51248-6A15-4EBE-9608-7D69620729A3}"/>
              </a:ext>
            </a:extLst>
          </p:cNvPr>
          <p:cNvSpPr/>
          <p:nvPr/>
        </p:nvSpPr>
        <p:spPr>
          <a:xfrm>
            <a:off x="10314466" y="64981"/>
            <a:ext cx="1699872" cy="455033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K" sz="1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3E71D1C-BF2C-41A1-BCDD-7D88A662E404}"/>
              </a:ext>
            </a:extLst>
          </p:cNvPr>
          <p:cNvSpPr txBox="1"/>
          <p:nvPr/>
        </p:nvSpPr>
        <p:spPr>
          <a:xfrm>
            <a:off x="10541508" y="144978"/>
            <a:ext cx="14115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Customer’s logo</a:t>
            </a:r>
          </a:p>
        </p:txBody>
      </p:sp>
      <p:pic>
        <p:nvPicPr>
          <p:cNvPr id="19" name="Picture 18" descr="A large ship in a body of water&#10;&#10;Description automatically generated">
            <a:extLst>
              <a:ext uri="{FF2B5EF4-FFF2-40B4-BE49-F238E27FC236}">
                <a16:creationId xmlns:a16="http://schemas.microsoft.com/office/drawing/2014/main" id="{E58EC02C-4E0A-4789-A206-CD2E4FAC6BA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9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4" t="6797" r="21128" b="3259"/>
          <a:stretch/>
        </p:blipFill>
        <p:spPr>
          <a:xfrm>
            <a:off x="154916" y="585928"/>
            <a:ext cx="5298614" cy="6168386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3D7FA1E-0E3C-410F-8C22-CE5C968D08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905102" y="4848469"/>
            <a:ext cx="3376900" cy="2559057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10693632-74CA-4EBB-88CF-7E21B1217C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17792177" y="217558"/>
            <a:ext cx="417159" cy="35432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BD906B56-E4CC-48FD-B4E7-7D6B6A5E8780}"/>
              </a:ext>
            </a:extLst>
          </p:cNvPr>
          <p:cNvGrpSpPr/>
          <p:nvPr/>
        </p:nvGrpSpPr>
        <p:grpSpPr>
          <a:xfrm>
            <a:off x="6096001" y="2048821"/>
            <a:ext cx="5748219" cy="3228837"/>
            <a:chOff x="6477521" y="1071101"/>
            <a:chExt cx="5748219" cy="322883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3B2F3B0-475E-471D-8964-872534036584}"/>
                </a:ext>
              </a:extLst>
            </p:cNvPr>
            <p:cNvGrpSpPr/>
            <p:nvPr/>
          </p:nvGrpSpPr>
          <p:grpSpPr>
            <a:xfrm>
              <a:off x="6563659" y="1071101"/>
              <a:ext cx="5662081" cy="1466055"/>
              <a:chOff x="6426117" y="2018920"/>
              <a:chExt cx="5422539" cy="1466055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7CFA1E8-DC0F-478D-87BD-27521C9CAA69}"/>
                  </a:ext>
                </a:extLst>
              </p:cNvPr>
              <p:cNvSpPr txBox="1"/>
              <p:nvPr/>
            </p:nvSpPr>
            <p:spPr>
              <a:xfrm>
                <a:off x="6426117" y="2623201"/>
                <a:ext cx="5422539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28600" marR="0" lvl="0" indent="-2286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kumimoji="0" lang="en-US" altLang="ko-KR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Treating a defined volume of air.</a:t>
                </a:r>
              </a:p>
              <a:p>
                <a:pPr marL="228600" marR="0" lvl="0" indent="-2286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kumimoji="0" lang="en-US" altLang="ko-KR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How to determine that volume </a:t>
                </a:r>
                <a:r>
                  <a:rPr lang="en-US" altLang="ko-KR" dirty="0">
                    <a:solidFill>
                      <a:prstClr val="white"/>
                    </a:solidFill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= DOSAGE</a:t>
                </a:r>
                <a:endParaRPr kumimoji="0" lang="en-US" altLang="ko-KR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endPara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35A0F9F-FD69-471D-9D32-E6FF420859B3}"/>
                  </a:ext>
                </a:extLst>
              </p:cNvPr>
              <p:cNvSpPr txBox="1"/>
              <p:nvPr/>
            </p:nvSpPr>
            <p:spPr>
              <a:xfrm>
                <a:off x="6719351" y="2018920"/>
                <a:ext cx="4507692" cy="446276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What are we really doing??</a:t>
                </a:r>
                <a:endParaRPr kumimoji="0" lang="ko-KR" altLang="en-US" sz="2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58DF6EA-BF38-4AD2-B587-A9860008F342}"/>
                </a:ext>
              </a:extLst>
            </p:cNvPr>
            <p:cNvGrpSpPr/>
            <p:nvPr/>
          </p:nvGrpSpPr>
          <p:grpSpPr>
            <a:xfrm>
              <a:off x="6477521" y="2614321"/>
              <a:ext cx="5652052" cy="1685617"/>
              <a:chOff x="6343622" y="2390929"/>
              <a:chExt cx="5412933" cy="1685617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F892521-2C96-4091-868D-472BEF88C0B7}"/>
                  </a:ext>
                </a:extLst>
              </p:cNvPr>
              <p:cNvSpPr txBox="1"/>
              <p:nvPr/>
            </p:nvSpPr>
            <p:spPr>
              <a:xfrm>
                <a:off x="6343622" y="3153216"/>
                <a:ext cx="541293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28600" marR="0" lvl="0" indent="-2286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kumimoji="0" lang="en-US" altLang="ko-KR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Supply chains and ocean shipping create a</a:t>
                </a:r>
                <a:r>
                  <a:rPr lang="en-US" altLang="ko-KR" dirty="0">
                    <a:solidFill>
                      <a:prstClr val="white"/>
                    </a:solidFill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n ideal</a:t>
                </a:r>
                <a:r>
                  <a:rPr kumimoji="0" lang="en-US" altLang="ko-KR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 environment for mold growth which requires:</a:t>
                </a:r>
              </a:p>
              <a:p>
                <a:pPr marL="228600" marR="0" lvl="0" indent="-2286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kumimoji="0" lang="en-US" altLang="ko-KR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Uniquely suitable materials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1906B3B-88A6-472E-8E42-61BC34E408CF}"/>
                  </a:ext>
                </a:extLst>
              </p:cNvPr>
              <p:cNvSpPr txBox="1"/>
              <p:nvPr/>
            </p:nvSpPr>
            <p:spPr>
              <a:xfrm>
                <a:off x="6730641" y="2390929"/>
                <a:ext cx="4507692" cy="446276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The best ingredients and why:</a:t>
                </a:r>
                <a:endParaRPr kumimoji="0" lang="ko-KR" altLang="en-US" sz="2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5E90C4C7-5103-4ADE-8938-BC5006CDDAC2}"/>
              </a:ext>
            </a:extLst>
          </p:cNvPr>
          <p:cNvSpPr txBox="1"/>
          <p:nvPr/>
        </p:nvSpPr>
        <p:spPr>
          <a:xfrm>
            <a:off x="5652548" y="964832"/>
            <a:ext cx="6191673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Moisture Damage Prevention Primer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39CB48F2-F0F3-463C-95FC-477C6F222B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861" y="8261"/>
            <a:ext cx="2118139" cy="52322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4A36009-4F65-40FE-B44B-36C3E02E2C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34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81"/>
    </mc:Choice>
    <mc:Fallback xmlns="">
      <p:transition spd="slow" advTm="41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B6370D94-7186-C243-8B13-730101114221}"/>
              </a:ext>
            </a:extLst>
          </p:cNvPr>
          <p:cNvSpPr txBox="1"/>
          <p:nvPr/>
        </p:nvSpPr>
        <p:spPr>
          <a:xfrm>
            <a:off x="271328" y="969611"/>
            <a:ext cx="1164934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4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Principles for Moisture Damage Prevention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A2B764-2679-4C5B-9454-CC9D420476E5}"/>
              </a:ext>
            </a:extLst>
          </p:cNvPr>
          <p:cNvSpPr txBox="1"/>
          <p:nvPr/>
        </p:nvSpPr>
        <p:spPr>
          <a:xfrm>
            <a:off x="7413699" y="6479937"/>
            <a:ext cx="4789159" cy="31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GLOBAL EXPERTS IN MOISTURE PROTECTION</a:t>
            </a:r>
            <a:endParaRPr kumimoji="0" lang="en-HK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B83F199-9F07-4012-91A5-E66869ADF6AA}"/>
              </a:ext>
            </a:extLst>
          </p:cNvPr>
          <p:cNvSpPr/>
          <p:nvPr/>
        </p:nvSpPr>
        <p:spPr>
          <a:xfrm>
            <a:off x="10924162" y="136525"/>
            <a:ext cx="1158272" cy="443909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K" sz="1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C0605B-9C95-4B66-B408-DD909C697F82}"/>
              </a:ext>
            </a:extLst>
          </p:cNvPr>
          <p:cNvSpPr txBox="1"/>
          <p:nvPr/>
        </p:nvSpPr>
        <p:spPr>
          <a:xfrm>
            <a:off x="10924162" y="235368"/>
            <a:ext cx="11582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Customer’s logo</a:t>
            </a:r>
          </a:p>
        </p:txBody>
      </p:sp>
      <p:pic>
        <p:nvPicPr>
          <p:cNvPr id="7" name="Picture 2" descr="AAFA Workshop - Fighting the Fakes | Coresight Research">
            <a:extLst>
              <a:ext uri="{FF2B5EF4-FFF2-40B4-BE49-F238E27FC236}">
                <a16:creationId xmlns:a16="http://schemas.microsoft.com/office/drawing/2014/main" id="{247CD27C-B82F-4F97-B5DB-3603E83A7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2411" y="68947"/>
            <a:ext cx="1380023" cy="501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F9743E-B1FD-46B1-8A21-BA631EF27CFE}"/>
              </a:ext>
            </a:extLst>
          </p:cNvPr>
          <p:cNvSpPr txBox="1"/>
          <p:nvPr/>
        </p:nvSpPr>
        <p:spPr>
          <a:xfrm>
            <a:off x="-133350" y="2731538"/>
            <a:ext cx="11696700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等线" panose="02010600030101010101" pitchFamily="2" charset="-122"/>
                <a:cs typeface="+mn-cs"/>
              </a:rPr>
              <a:t>               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等线" panose="02010600030101010101" pitchFamily="2" charset="-122"/>
                <a:cs typeface="+mn-cs"/>
              </a:rPr>
              <a:t>1).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等线" panose="02010600030101010101" pitchFamily="2" charset="-122"/>
                <a:cs typeface="+mn-cs"/>
              </a:rPr>
              <a:t>The volume of air needing protection must be determined.</a:t>
            </a:r>
          </a:p>
          <a:p>
            <a:pPr marL="0" marR="0" lvl="0" indent="0" algn="ctr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等线" panose="02010600030101010101" pitchFamily="2" charset="-122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等线" panose="02010600030101010101" pitchFamily="2" charset="-122"/>
                <a:cs typeface="+mn-cs"/>
              </a:rPr>
              <a:t>                        This defines the amount (weight in grams) of desiccant required.</a:t>
            </a:r>
          </a:p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等线" panose="02010600030101010101" pitchFamily="2" charset="-122"/>
                <a:cs typeface="+mn-cs"/>
              </a:rPr>
              <a:t>                 </a:t>
            </a:r>
          </a:p>
          <a:p>
            <a:pPr marL="0" marR="0" lvl="0" indent="0" algn="ctr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等线" panose="02010600030101010101" pitchFamily="2" charset="-122"/>
                <a:cs typeface="+mn-cs"/>
              </a:rPr>
              <a:t>                    2). The desiccant </a:t>
            </a:r>
            <a:r>
              <a:rPr kumimoji="0" lang="en-US" altLang="zh-CN" sz="24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等线" panose="02010600030101010101" pitchFamily="2" charset="-122"/>
                <a:cs typeface="+mn-cs"/>
              </a:rPr>
              <a:t>must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等线" panose="02010600030101010101" pitchFamily="2" charset="-122"/>
                <a:cs typeface="+mn-cs"/>
              </a:rPr>
              <a:t> share the same air as the product.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B9E302-624F-4B02-87CF-F8E6D334B7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02411" y="56133"/>
            <a:ext cx="1380023" cy="52430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C84210B-5EF9-42F6-9769-89FF03A318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56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6736"/>
    </mc:Choice>
    <mc:Fallback xmlns="">
      <p:transition advTm="26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77A2B764-2679-4C5B-9454-CC9D420476E5}"/>
              </a:ext>
            </a:extLst>
          </p:cNvPr>
          <p:cNvSpPr txBox="1"/>
          <p:nvPr/>
        </p:nvSpPr>
        <p:spPr>
          <a:xfrm>
            <a:off x="7413699" y="6479937"/>
            <a:ext cx="4789159" cy="31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GLOBAL EXPERTS IN MOISTURE PROTECTION</a:t>
            </a:r>
            <a:endParaRPr kumimoji="0" lang="en-HK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B83F199-9F07-4012-91A5-E66869ADF6AA}"/>
              </a:ext>
            </a:extLst>
          </p:cNvPr>
          <p:cNvSpPr/>
          <p:nvPr/>
        </p:nvSpPr>
        <p:spPr>
          <a:xfrm>
            <a:off x="10924162" y="136525"/>
            <a:ext cx="1158272" cy="443909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K" sz="1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C0605B-9C95-4B66-B408-DD909C697F82}"/>
              </a:ext>
            </a:extLst>
          </p:cNvPr>
          <p:cNvSpPr txBox="1"/>
          <p:nvPr/>
        </p:nvSpPr>
        <p:spPr>
          <a:xfrm>
            <a:off x="10924162" y="235368"/>
            <a:ext cx="11582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Customer’s logo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516248F-D445-41EA-8C37-BC99563849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4783812"/>
              </p:ext>
            </p:extLst>
          </p:nvPr>
        </p:nvGraphicFramePr>
        <p:xfrm>
          <a:off x="428925" y="3924300"/>
          <a:ext cx="7486350" cy="2260871"/>
        </p:xfrm>
        <a:graphic>
          <a:graphicData uri="http://schemas.openxmlformats.org/drawingml/2006/table">
            <a:tbl>
              <a:tblPr/>
              <a:tblGrid>
                <a:gridCol w="472821">
                  <a:extLst>
                    <a:ext uri="{9D8B030D-6E8A-4147-A177-3AD203B41FA5}">
                      <a16:colId xmlns:a16="http://schemas.microsoft.com/office/drawing/2014/main" val="152633252"/>
                    </a:ext>
                  </a:extLst>
                </a:gridCol>
                <a:gridCol w="2249487">
                  <a:extLst>
                    <a:ext uri="{9D8B030D-6E8A-4147-A177-3AD203B41FA5}">
                      <a16:colId xmlns:a16="http://schemas.microsoft.com/office/drawing/2014/main" val="3655694478"/>
                    </a:ext>
                  </a:extLst>
                </a:gridCol>
                <a:gridCol w="2525855">
                  <a:extLst>
                    <a:ext uri="{9D8B030D-6E8A-4147-A177-3AD203B41FA5}">
                      <a16:colId xmlns:a16="http://schemas.microsoft.com/office/drawing/2014/main" val="873699719"/>
                    </a:ext>
                  </a:extLst>
                </a:gridCol>
                <a:gridCol w="2238187">
                  <a:extLst>
                    <a:ext uri="{9D8B030D-6E8A-4147-A177-3AD203B41FA5}">
                      <a16:colId xmlns:a16="http://schemas.microsoft.com/office/drawing/2014/main" val="1245382799"/>
                    </a:ext>
                  </a:extLst>
                </a:gridCol>
              </a:tblGrid>
              <a:tr h="485001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latin typeface="+mn-lt"/>
                          <a:ea typeface="宋体"/>
                          <a:cs typeface="Times New Roman"/>
                        </a:rPr>
                        <a:t>Packing Method</a:t>
                      </a:r>
                      <a:endParaRPr lang="zh-CN" sz="1400" kern="100" dirty="0"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latin typeface="+mn-lt"/>
                          <a:ea typeface="宋体"/>
                          <a:cs typeface="Times New Roman"/>
                        </a:rPr>
                        <a:t>Placement Options of Desiccant</a:t>
                      </a:r>
                      <a:endParaRPr lang="zh-CN" sz="1400" kern="100" dirty="0"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7416791"/>
                  </a:ext>
                </a:extLst>
              </a:tr>
              <a:tr h="355174"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+mn-lt"/>
                          <a:ea typeface="宋体"/>
                          <a:cs typeface="Times New Roman"/>
                        </a:rPr>
                        <a:t>Individual polybag</a:t>
                      </a:r>
                      <a:endParaRPr lang="zh-CN" sz="1400" kern="100" dirty="0"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+mn-lt"/>
                          <a:ea typeface="宋体"/>
                          <a:cs typeface="Times New Roman"/>
                        </a:rPr>
                        <a:t>sealed</a:t>
                      </a:r>
                      <a:endParaRPr lang="zh-CN" sz="1400" kern="100" dirty="0"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+mn-lt"/>
                          <a:ea typeface="宋体"/>
                          <a:cs typeface="Times New Roman"/>
                        </a:rPr>
                        <a:t>Inside polybag</a:t>
                      </a:r>
                      <a:endParaRPr lang="zh-CN" sz="1400" kern="100" dirty="0"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9370561"/>
                  </a:ext>
                </a:extLst>
              </a:tr>
              <a:tr h="35517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+mn-lt"/>
                          <a:ea typeface="宋体"/>
                          <a:cs typeface="Times New Roman"/>
                        </a:rPr>
                        <a:t>unsealed</a:t>
                      </a:r>
                      <a:endParaRPr lang="zh-CN" sz="1400" kern="100" dirty="0"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+mn-lt"/>
                          <a:ea typeface="宋体"/>
                          <a:cs typeface="Times New Roman"/>
                        </a:rPr>
                        <a:t>Inside carton or polybag</a:t>
                      </a:r>
                      <a:endParaRPr lang="zh-CN" sz="1400" kern="100" dirty="0"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9610581"/>
                  </a:ext>
                </a:extLst>
              </a:tr>
              <a:tr h="3551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+mn-lt"/>
                          <a:ea typeface="宋体"/>
                          <a:cs typeface="Times New Roman"/>
                        </a:rPr>
                        <a:t>Master polybag in carton</a:t>
                      </a:r>
                      <a:endParaRPr lang="zh-CN" sz="1400" kern="100" dirty="0"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+mn-lt"/>
                          <a:ea typeface="宋体"/>
                          <a:cs typeface="Times New Roman"/>
                        </a:rPr>
                        <a:t>Sealed or unsealed</a:t>
                      </a:r>
                      <a:endParaRPr lang="zh-CN" sz="1400" kern="100" dirty="0"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+mn-lt"/>
                          <a:ea typeface="宋体"/>
                          <a:cs typeface="Times New Roman"/>
                        </a:rPr>
                        <a:t>Inside master polybag</a:t>
                      </a:r>
                      <a:endParaRPr lang="zh-CN" sz="1400" kern="100" dirty="0"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3624725"/>
                  </a:ext>
                </a:extLst>
              </a:tr>
              <a:tr h="3551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+mn-lt"/>
                          <a:ea typeface="宋体"/>
                          <a:cs typeface="Times New Roman"/>
                        </a:rPr>
                        <a:t>Inner box</a:t>
                      </a:r>
                      <a:endParaRPr lang="zh-CN" sz="1400" kern="100"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+mn-lt"/>
                          <a:ea typeface="宋体"/>
                          <a:cs typeface="Times New Roman"/>
                        </a:rPr>
                        <a:t>With holes or without holes</a:t>
                      </a:r>
                      <a:endParaRPr lang="zh-CN" sz="1400" kern="100" dirty="0"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+mn-lt"/>
                          <a:ea typeface="宋体"/>
                          <a:cs typeface="Times New Roman"/>
                        </a:rPr>
                        <a:t>Inside inner box</a:t>
                      </a:r>
                      <a:endParaRPr lang="zh-CN" sz="1400" kern="100" dirty="0"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1296343"/>
                  </a:ext>
                </a:extLst>
              </a:tr>
              <a:tr h="3551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latin typeface="+mn-lt"/>
                          <a:ea typeface="宋体"/>
                          <a:cs typeface="Times New Roman"/>
                        </a:rPr>
                        <a:t>Carton</a:t>
                      </a:r>
                      <a:endParaRPr lang="zh-CN" sz="1400" kern="100" dirty="0"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zh-CN" sz="1400" kern="100" dirty="0"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latin typeface="+mn-lt"/>
                          <a:ea typeface="宋体"/>
                          <a:cs typeface="Times New Roman"/>
                        </a:rPr>
                        <a:t>Inside carton</a:t>
                      </a:r>
                      <a:endParaRPr lang="zh-CN" sz="1400" kern="100" dirty="0"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A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689334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B455642-90AE-4FCA-8574-8E2439F5936F}"/>
              </a:ext>
            </a:extLst>
          </p:cNvPr>
          <p:cNvSpPr txBox="1"/>
          <p:nvPr/>
        </p:nvSpPr>
        <p:spPr>
          <a:xfrm>
            <a:off x="9991725" y="1967931"/>
            <a:ext cx="2800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Typical Dosages</a:t>
            </a:r>
          </a:p>
        </p:txBody>
      </p:sp>
      <p:pic>
        <p:nvPicPr>
          <p:cNvPr id="6" name="Graphic 5" descr="Arrow: Straight">
            <a:extLst>
              <a:ext uri="{FF2B5EF4-FFF2-40B4-BE49-F238E27FC236}">
                <a16:creationId xmlns:a16="http://schemas.microsoft.com/office/drawing/2014/main" id="{8B979DAC-EAFD-40C8-95C2-997ED81E66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77325" y="1695397"/>
            <a:ext cx="914400" cy="914400"/>
          </a:xfrm>
          <a:prstGeom prst="rect">
            <a:avLst/>
          </a:prstGeom>
        </p:spPr>
      </p:pic>
      <p:pic>
        <p:nvPicPr>
          <p:cNvPr id="13" name="Picture 2" descr="AAFA Workshop - Fighting the Fakes | Coresight Research">
            <a:extLst>
              <a:ext uri="{FF2B5EF4-FFF2-40B4-BE49-F238E27FC236}">
                <a16:creationId xmlns:a16="http://schemas.microsoft.com/office/drawing/2014/main" id="{65A73837-A438-40F8-9D20-FB549477E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3083" y="70339"/>
            <a:ext cx="1448917" cy="53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CF41C3-1ECA-4FFF-A714-B3D72559B6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547" y="332823"/>
            <a:ext cx="8336699" cy="33724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4197C5-9C05-420A-879C-A8FA8A35BE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76581" y="43959"/>
            <a:ext cx="1515420" cy="52430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F5B20C0-4EE2-472B-A688-07CF5BC368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74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6835"/>
    </mc:Choice>
    <mc:Fallback xmlns="">
      <p:transition advClick="0" advTm="36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B6370D94-7186-C243-8B13-730101114221}"/>
              </a:ext>
            </a:extLst>
          </p:cNvPr>
          <p:cNvSpPr txBox="1"/>
          <p:nvPr/>
        </p:nvSpPr>
        <p:spPr>
          <a:xfrm>
            <a:off x="228599" y="580435"/>
            <a:ext cx="9541565" cy="450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600076" algn="l" defTabSz="1097280" rtl="0" eaLnBrk="1" fontAlgn="auto" latinLnBrk="0" hangingPunct="1">
              <a:lnSpc>
                <a:spcPts val="3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No Shoe box? Determining Carton Volume/Dosage – (metric)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A2B764-2679-4C5B-9454-CC9D420476E5}"/>
              </a:ext>
            </a:extLst>
          </p:cNvPr>
          <p:cNvSpPr txBox="1"/>
          <p:nvPr/>
        </p:nvSpPr>
        <p:spPr>
          <a:xfrm>
            <a:off x="7413699" y="6479937"/>
            <a:ext cx="4789159" cy="31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GLOBAL EXPERTS IN MOISTURE PROTECTION</a:t>
            </a:r>
            <a:endParaRPr kumimoji="0" lang="en-HK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B83F199-9F07-4012-91A5-E66869ADF6AA}"/>
              </a:ext>
            </a:extLst>
          </p:cNvPr>
          <p:cNvSpPr/>
          <p:nvPr/>
        </p:nvSpPr>
        <p:spPr>
          <a:xfrm>
            <a:off x="10924162" y="136525"/>
            <a:ext cx="1158272" cy="443909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K" sz="1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C0605B-9C95-4B66-B408-DD909C697F82}"/>
              </a:ext>
            </a:extLst>
          </p:cNvPr>
          <p:cNvSpPr txBox="1"/>
          <p:nvPr/>
        </p:nvSpPr>
        <p:spPr>
          <a:xfrm>
            <a:off x="10924162" y="235368"/>
            <a:ext cx="11582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Customer’s logo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ECD525-2034-4D67-BDF0-9F033B0A9A48}"/>
              </a:ext>
            </a:extLst>
          </p:cNvPr>
          <p:cNvSpPr txBox="1"/>
          <p:nvPr/>
        </p:nvSpPr>
        <p:spPr>
          <a:xfrm>
            <a:off x="953827" y="1325224"/>
            <a:ext cx="722224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Select the desiccant dosage based on your package size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D023E5-DBC3-43FE-9068-9C040F18707F}"/>
              </a:ext>
            </a:extLst>
          </p:cNvPr>
          <p:cNvSpPr txBox="1"/>
          <p:nvPr/>
        </p:nvSpPr>
        <p:spPr>
          <a:xfrm>
            <a:off x="7785665" y="1546333"/>
            <a:ext cx="4362450" cy="1862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9076" marR="0" lvl="0" indent="-219076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altLang="zh-CN" b="1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Package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refers to carton, inner box or poly bag, etc. </a:t>
            </a:r>
          </a:p>
          <a:p>
            <a:pPr marL="219076" marR="0" lvl="0" indent="-219076" algn="l" defTabSz="1097280" rtl="0" eaLnBrk="1" fontAlgn="auto" latinLnBrk="0" hangingPunct="1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0070C0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Our desiccants come in different sizes (weights), i.e.  2g, 5g, 10g, 25g, 50g, and 100g. They can be combined to reach the required amount needed</a:t>
            </a:r>
            <a:r>
              <a:rPr kumimoji="0" lang="en-US" altLang="zh-CN" sz="192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034193-F323-4267-BD2C-8136E798BA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0877" y="62179"/>
            <a:ext cx="1401981" cy="5243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2121D3-FFFA-493C-AE0A-735C4EDF403A}"/>
              </a:ext>
            </a:extLst>
          </p:cNvPr>
          <p:cNvSpPr txBox="1"/>
          <p:nvPr/>
        </p:nvSpPr>
        <p:spPr>
          <a:xfrm>
            <a:off x="7785665" y="3624134"/>
            <a:ext cx="40452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87400" algn="l"/>
                <a:tab pos="2971800" algn="ctr"/>
              </a:tabLst>
              <a:defRPr/>
            </a:pPr>
            <a:r>
              <a:rPr kumimoji="0" lang="en-US" b="1" i="0" u="sng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EXAMPLE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87400" algn="l"/>
                <a:tab pos="2971800" algn="ctr"/>
              </a:tabLst>
              <a:defRPr/>
            </a:pPr>
            <a:endParaRPr kumimoji="0" lang="en-US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87400" algn="l"/>
                <a:tab pos="2971800" algn="ctr"/>
              </a:tabLst>
              <a:defRPr/>
            </a:pPr>
            <a:r>
              <a:rPr kumimoji="0" lang="en-US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Carton Size = 85cm. X 34cm. X 53cm. = </a:t>
            </a:r>
            <a:r>
              <a:rPr lang="en-US" kern="100" dirty="0">
                <a:solidFill>
                  <a:prstClr val="black"/>
                </a:solidFill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0.153cbm</a:t>
            </a:r>
            <a:endParaRPr kumimoji="0" lang="en-US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Recommendation: </a:t>
            </a:r>
            <a:r>
              <a:rPr lang="en-US" kern="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</a:t>
            </a:r>
            <a:r>
              <a:rPr kumimoji="0" lang="en-US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grams </a:t>
            </a:r>
            <a:r>
              <a:rPr lang="en-US" kern="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wet</a:t>
            </a:r>
            <a:r>
              <a:rPr kumimoji="0" lang="en-US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season, </a:t>
            </a:r>
            <a:r>
              <a:rPr lang="en-US" kern="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</a:t>
            </a:r>
            <a:r>
              <a:rPr kumimoji="0" lang="en-US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grams </a:t>
            </a:r>
            <a:r>
              <a:rPr lang="en-US" kern="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dry</a:t>
            </a:r>
            <a:r>
              <a:rPr kumimoji="0" lang="en-US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season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kern="1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6F65CF-CD84-47D5-A14F-8A730C6A20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497" y="1749957"/>
            <a:ext cx="7538322" cy="4364292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50C3D33-6E44-4AAF-B30C-AD2BBC2C54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23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5715"/>
    </mc:Choice>
    <mc:Fallback xmlns="">
      <p:transition advTm="35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77A2B764-2679-4C5B-9454-CC9D420476E5}"/>
              </a:ext>
            </a:extLst>
          </p:cNvPr>
          <p:cNvSpPr txBox="1"/>
          <p:nvPr/>
        </p:nvSpPr>
        <p:spPr>
          <a:xfrm>
            <a:off x="7413699" y="6479937"/>
            <a:ext cx="4789159" cy="31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GLOBAL EXPERTS IN MOISTURE PROTECTION</a:t>
            </a:r>
            <a:endParaRPr kumimoji="0" lang="en-HK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B83F199-9F07-4012-91A5-E66869ADF6AA}"/>
              </a:ext>
            </a:extLst>
          </p:cNvPr>
          <p:cNvSpPr/>
          <p:nvPr/>
        </p:nvSpPr>
        <p:spPr>
          <a:xfrm>
            <a:off x="10924162" y="136525"/>
            <a:ext cx="1158272" cy="443909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K" sz="1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C0605B-9C95-4B66-B408-DD909C697F82}"/>
              </a:ext>
            </a:extLst>
          </p:cNvPr>
          <p:cNvSpPr txBox="1"/>
          <p:nvPr/>
        </p:nvSpPr>
        <p:spPr>
          <a:xfrm>
            <a:off x="10924162" y="235368"/>
            <a:ext cx="11582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Customer’s logo</a:t>
            </a:r>
          </a:p>
        </p:txBody>
      </p:sp>
      <p:pic>
        <p:nvPicPr>
          <p:cNvPr id="4" name="Picture 3" descr="A picture containing outdoor, snow, covered, white&#10;&#10;Description automatically generated">
            <a:extLst>
              <a:ext uri="{FF2B5EF4-FFF2-40B4-BE49-F238E27FC236}">
                <a16:creationId xmlns:a16="http://schemas.microsoft.com/office/drawing/2014/main" id="{EF4AFB80-61D2-4908-B897-C4B3353171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2" y="650832"/>
            <a:ext cx="3408098" cy="33928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FDA220-B307-48D5-9416-B2AB99884952}"/>
              </a:ext>
            </a:extLst>
          </p:cNvPr>
          <p:cNvSpPr txBox="1"/>
          <p:nvPr/>
        </p:nvSpPr>
        <p:spPr>
          <a:xfrm>
            <a:off x="123876" y="99167"/>
            <a:ext cx="3487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It’s rough out there.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E4E6FF-A71E-416A-A637-6A852C70CF2A}"/>
              </a:ext>
            </a:extLst>
          </p:cNvPr>
          <p:cNvSpPr txBox="1"/>
          <p:nvPr/>
        </p:nvSpPr>
        <p:spPr>
          <a:xfrm>
            <a:off x="4624978" y="5212685"/>
            <a:ext cx="68783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Real-time (log tag) changes in temperature and humidity inside the container during a 46-day ocean transit.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D42C78-564F-4AAD-A415-ED439F341B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6103" y="68935"/>
            <a:ext cx="1495898" cy="524301"/>
          </a:xfrm>
          <a:prstGeom prst="rect">
            <a:avLst/>
          </a:prstGeom>
        </p:spPr>
      </p:pic>
      <p:pic>
        <p:nvPicPr>
          <p:cNvPr id="10" name="图片 1" descr="航线.png">
            <a:extLst>
              <a:ext uri="{FF2B5EF4-FFF2-40B4-BE49-F238E27FC236}">
                <a16:creationId xmlns:a16="http://schemas.microsoft.com/office/drawing/2014/main" id="{943AD625-5B1B-4245-94CB-A1DCBBE814A9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88080" y="660825"/>
            <a:ext cx="8514778" cy="45685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7EFF51-E92D-453F-8F2A-E75EB6184E23}"/>
              </a:ext>
            </a:extLst>
          </p:cNvPr>
          <p:cNvSpPr txBox="1"/>
          <p:nvPr/>
        </p:nvSpPr>
        <p:spPr>
          <a:xfrm>
            <a:off x="-354622" y="4343407"/>
            <a:ext cx="34080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But inside the container is     worse!</a:t>
            </a:r>
            <a:endParaRPr lang="en-US" sz="3200" dirty="0"/>
          </a:p>
        </p:txBody>
      </p:sp>
      <p:pic>
        <p:nvPicPr>
          <p:cNvPr id="12" name="Graphic 11" descr="Back">
            <a:extLst>
              <a:ext uri="{FF2B5EF4-FFF2-40B4-BE49-F238E27FC236}">
                <a16:creationId xmlns:a16="http://schemas.microsoft.com/office/drawing/2014/main" id="{BFB77054-27C0-4485-A5C8-DB8DCEB41C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96898" y="3954513"/>
            <a:ext cx="914400" cy="9144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70F53D6-6A30-4975-B548-A91CD4074F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89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8634"/>
    </mc:Choice>
    <mc:Fallback xmlns="">
      <p:transition advClick="0" advTm="38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B2E0F9F-A2FE-024D-A5B8-48B2829C4315}"/>
              </a:ext>
            </a:extLst>
          </p:cNvPr>
          <p:cNvCxnSpPr/>
          <p:nvPr/>
        </p:nvCxnSpPr>
        <p:spPr>
          <a:xfrm>
            <a:off x="5805926" y="1397333"/>
            <a:ext cx="596462" cy="0"/>
          </a:xfrm>
          <a:prstGeom prst="line">
            <a:avLst/>
          </a:prstGeom>
          <a:ln w="57150">
            <a:solidFill>
              <a:srgbClr val="034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6370D94-7186-C243-8B13-730101114221}"/>
              </a:ext>
            </a:extLst>
          </p:cNvPr>
          <p:cNvSpPr txBox="1"/>
          <p:nvPr/>
        </p:nvSpPr>
        <p:spPr>
          <a:xfrm>
            <a:off x="1862576" y="580434"/>
            <a:ext cx="7886700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icrosoft YaHei" pitchFamily="34" charset="-122"/>
                <a:cs typeface="Arial" panose="020B0604020202020204" pitchFamily="34" charset="0"/>
                <a:sym typeface="Arial" pitchFamily="34" charset="0"/>
              </a:rPr>
              <a:t>Desiccant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icrosoft YaHei" pitchFamily="34" charset="-122"/>
                <a:cs typeface="Arial" panose="020B0604020202020204" pitchFamily="34" charset="0"/>
                <a:sym typeface="Arial" pitchFamily="34" charset="0"/>
              </a:rPr>
              <a:t> Ingredient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icrosoft YaHei" pitchFamily="34" charset="-122"/>
                <a:cs typeface="Arial" panose="020B0604020202020204" pitchFamily="34" charset="0"/>
                <a:sym typeface="Arial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icrosoft YaHei" pitchFamily="34" charset="-122"/>
                <a:cs typeface="Arial" panose="020B0604020202020204" pitchFamily="34" charset="0"/>
                <a:sym typeface="Arial" pitchFamily="34" charset="0"/>
              </a:rPr>
              <a:t>omparison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00" b="1" i="0" u="none" strike="noStrike" kern="1200" cap="none" spc="4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Lato Black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A2B764-2679-4C5B-9454-CC9D420476E5}"/>
              </a:ext>
            </a:extLst>
          </p:cNvPr>
          <p:cNvSpPr txBox="1"/>
          <p:nvPr/>
        </p:nvSpPr>
        <p:spPr>
          <a:xfrm>
            <a:off x="7413699" y="6479937"/>
            <a:ext cx="4789159" cy="31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GLOBAL EXPERTS IN MOISTURE PROTECTION</a:t>
            </a:r>
            <a:endParaRPr kumimoji="0" lang="en-HK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B83F199-9F07-4012-91A5-E66869ADF6AA}"/>
              </a:ext>
            </a:extLst>
          </p:cNvPr>
          <p:cNvSpPr/>
          <p:nvPr/>
        </p:nvSpPr>
        <p:spPr>
          <a:xfrm>
            <a:off x="10924162" y="136525"/>
            <a:ext cx="1158272" cy="443909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K" sz="1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C0605B-9C95-4B66-B408-DD909C697F82}"/>
              </a:ext>
            </a:extLst>
          </p:cNvPr>
          <p:cNvSpPr txBox="1"/>
          <p:nvPr/>
        </p:nvSpPr>
        <p:spPr>
          <a:xfrm>
            <a:off x="20577876" y="-1409282"/>
            <a:ext cx="1375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Customer’s logo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4D9FD0-1E4A-4B3D-9358-A6DC6091BE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25" y="1225883"/>
            <a:ext cx="10831437" cy="475363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D0F62E1-A812-4B1E-8705-70826E5EE5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2B2628D-AA5D-4417-B2F5-B8CE3EE959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25" y="6342563"/>
            <a:ext cx="12098438" cy="590632"/>
          </a:xfrm>
          <a:prstGeom prst="rect">
            <a:avLst/>
          </a:prstGeom>
        </p:spPr>
      </p:pic>
      <p:pic>
        <p:nvPicPr>
          <p:cNvPr id="5" name="Picture 4" descr="A picture containing plate, drawing&#10;&#10;Description automatically generated">
            <a:extLst>
              <a:ext uri="{FF2B5EF4-FFF2-40B4-BE49-F238E27FC236}">
                <a16:creationId xmlns:a16="http://schemas.microsoft.com/office/drawing/2014/main" id="{14CDF21A-8BC9-4457-B8D1-7EB326BB7E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478" y="136525"/>
            <a:ext cx="1406169" cy="4946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5182A4-16D5-496F-BDF3-09FF24AEC2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2059" y="96092"/>
            <a:ext cx="1283787" cy="59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69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3127"/>
    </mc:Choice>
    <mc:Fallback xmlns="">
      <p:transition advTm="43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6">
            <a:extLst>
              <a:ext uri="{FF2B5EF4-FFF2-40B4-BE49-F238E27FC236}">
                <a16:creationId xmlns:a16="http://schemas.microsoft.com/office/drawing/2014/main" id="{15EA1DC7-88D4-49C6-9F1E-65DD4AAC0DA3}"/>
              </a:ext>
            </a:extLst>
          </p:cNvPr>
          <p:cNvSpPr/>
          <p:nvPr/>
        </p:nvSpPr>
        <p:spPr>
          <a:xfrm>
            <a:off x="1296852" y="5552101"/>
            <a:ext cx="485490" cy="319071"/>
          </a:xfrm>
          <a:custGeom>
            <a:avLst/>
            <a:gdLst/>
            <a:ahLst/>
            <a:cxnLst/>
            <a:rect l="l" t="t" r="r" b="b"/>
            <a:pathLst>
              <a:path w="3240006" h="2129375">
                <a:moveTo>
                  <a:pt x="1916836" y="454558"/>
                </a:moveTo>
                <a:cubicBezTo>
                  <a:pt x="2018418" y="454558"/>
                  <a:pt x="2100766" y="536906"/>
                  <a:pt x="2100766" y="638488"/>
                </a:cubicBezTo>
                <a:cubicBezTo>
                  <a:pt x="2100766" y="740070"/>
                  <a:pt x="2018418" y="822418"/>
                  <a:pt x="1916836" y="822418"/>
                </a:cubicBezTo>
                <a:cubicBezTo>
                  <a:pt x="1815254" y="822418"/>
                  <a:pt x="1732906" y="740070"/>
                  <a:pt x="1732906" y="638488"/>
                </a:cubicBezTo>
                <a:cubicBezTo>
                  <a:pt x="1732906" y="536906"/>
                  <a:pt x="1815254" y="454558"/>
                  <a:pt x="1916836" y="454558"/>
                </a:cubicBezTo>
                <a:close/>
                <a:moveTo>
                  <a:pt x="1197545" y="272737"/>
                </a:moveTo>
                <a:lnTo>
                  <a:pt x="1861974" y="1458536"/>
                </a:lnTo>
                <a:lnTo>
                  <a:pt x="2263096" y="848801"/>
                </a:lnTo>
                <a:lnTo>
                  <a:pt x="2919562" y="1846679"/>
                </a:lnTo>
                <a:lnTo>
                  <a:pt x="2079459" y="1846679"/>
                </a:lnTo>
                <a:lnTo>
                  <a:pt x="1606629" y="1846679"/>
                </a:lnTo>
                <a:lnTo>
                  <a:pt x="315630" y="1846679"/>
                </a:lnTo>
                <a:close/>
                <a:moveTo>
                  <a:pt x="180003" y="164687"/>
                </a:moveTo>
                <a:lnTo>
                  <a:pt x="180003" y="1964687"/>
                </a:lnTo>
                <a:lnTo>
                  <a:pt x="3060003" y="1964687"/>
                </a:lnTo>
                <a:lnTo>
                  <a:pt x="3060003" y="164687"/>
                </a:lnTo>
                <a:close/>
                <a:moveTo>
                  <a:pt x="0" y="0"/>
                </a:moveTo>
                <a:lnTo>
                  <a:pt x="3240006" y="0"/>
                </a:lnTo>
                <a:lnTo>
                  <a:pt x="3240006" y="2129375"/>
                </a:lnTo>
                <a:lnTo>
                  <a:pt x="0" y="21293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AFB2EE-5BDE-4226-A19A-7DF260D2BFE2}"/>
              </a:ext>
            </a:extLst>
          </p:cNvPr>
          <p:cNvSpPr txBox="1"/>
          <p:nvPr/>
        </p:nvSpPr>
        <p:spPr>
          <a:xfrm>
            <a:off x="7250441" y="6464690"/>
            <a:ext cx="4789159" cy="31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GLOBAL EXPERTS IN MOISTURE PROTECTION</a:t>
            </a:r>
            <a:endParaRPr kumimoji="0" lang="en-HK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2599C8B-233E-4432-B971-2842C553549F}"/>
              </a:ext>
            </a:extLst>
          </p:cNvPr>
          <p:cNvSpPr/>
          <p:nvPr/>
        </p:nvSpPr>
        <p:spPr>
          <a:xfrm>
            <a:off x="10924162" y="136525"/>
            <a:ext cx="1158272" cy="443909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K" sz="1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A9A87B6-D374-46DA-804F-7DF7030E3DD3}"/>
              </a:ext>
            </a:extLst>
          </p:cNvPr>
          <p:cNvSpPr txBox="1"/>
          <p:nvPr/>
        </p:nvSpPr>
        <p:spPr>
          <a:xfrm>
            <a:off x="10924162" y="235368"/>
            <a:ext cx="11582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Customer’s logo</a:t>
            </a:r>
          </a:p>
        </p:txBody>
      </p: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EFEFCE36-D9FD-42D8-9A7D-4C441D24E8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81" y="809947"/>
            <a:ext cx="9192169" cy="50612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1DBEC8-1D29-4475-A3F6-B69529075B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75719" y="68893"/>
            <a:ext cx="1516281" cy="5243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E3991B-99EA-41E6-BF71-53F72BBBBD88}"/>
              </a:ext>
            </a:extLst>
          </p:cNvPr>
          <p:cNvSpPr txBox="1"/>
          <p:nvPr/>
        </p:nvSpPr>
        <p:spPr>
          <a:xfrm>
            <a:off x="9658350" y="2454852"/>
            <a:ext cx="221986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SD absorbs nearly 3 times the amount of water vapor </a:t>
            </a:r>
            <a:r>
              <a:rPr lang="en-US" b="1" i="1" u="sng" dirty="0"/>
              <a:t>ending day 3</a:t>
            </a:r>
            <a:r>
              <a:rPr lang="en-US" dirty="0"/>
              <a:t>, 6 times overall.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Clay absorbs little after day 3.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Clay outgasses water vapor into the cargo environment (day 15)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150E1A-70E2-448A-8AD1-ACF012725A1A}"/>
              </a:ext>
            </a:extLst>
          </p:cNvPr>
          <p:cNvSpPr txBox="1"/>
          <p:nvPr/>
        </p:nvSpPr>
        <p:spPr>
          <a:xfrm>
            <a:off x="9734550" y="885825"/>
            <a:ext cx="20383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Why is the desiccant ingredient important?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78420E-5D4D-426E-80B3-B635C6454331}"/>
              </a:ext>
            </a:extLst>
          </p:cNvPr>
          <p:cNvSpPr txBox="1"/>
          <p:nvPr/>
        </p:nvSpPr>
        <p:spPr>
          <a:xfrm>
            <a:off x="670560" y="5943600"/>
            <a:ext cx="8696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Super Dry typical effectiveness 60-120 days depending on conditions.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D49CE73-883B-478C-91C8-E2709DAEE5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8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795"/>
    </mc:Choice>
    <mc:Fallback xmlns="">
      <p:transition spd="slow" advTm="57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77A2B764-2679-4C5B-9454-CC9D420476E5}"/>
              </a:ext>
            </a:extLst>
          </p:cNvPr>
          <p:cNvSpPr txBox="1"/>
          <p:nvPr/>
        </p:nvSpPr>
        <p:spPr>
          <a:xfrm>
            <a:off x="7413699" y="6479937"/>
            <a:ext cx="4789159" cy="31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GLOBAL EXPERTS IN MOISTURE PROTECTION</a:t>
            </a:r>
            <a:endParaRPr kumimoji="0" lang="en-HK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B83F199-9F07-4012-91A5-E66869ADF6AA}"/>
              </a:ext>
            </a:extLst>
          </p:cNvPr>
          <p:cNvSpPr/>
          <p:nvPr/>
        </p:nvSpPr>
        <p:spPr>
          <a:xfrm>
            <a:off x="10924162" y="136525"/>
            <a:ext cx="1158272" cy="443909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K" sz="1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C0605B-9C95-4B66-B408-DD909C697F82}"/>
              </a:ext>
            </a:extLst>
          </p:cNvPr>
          <p:cNvSpPr txBox="1"/>
          <p:nvPr/>
        </p:nvSpPr>
        <p:spPr>
          <a:xfrm>
            <a:off x="10924162" y="235368"/>
            <a:ext cx="11582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Customer’s logo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E27D16-36AE-4B36-B216-D2677E413E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7280" y="679277"/>
            <a:ext cx="10273922" cy="57790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859440-0BB0-4E77-9EC2-5FEE16A9B0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4627" y="86890"/>
            <a:ext cx="1407808" cy="52430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5268D88-5187-4255-930F-5BC74BEA4C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7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555"/>
    </mc:Choice>
    <mc:Fallback xmlns="">
      <p:transition advClick="0" advTm="40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irt&#10;&#10;Description automatically generated">
            <a:extLst>
              <a:ext uri="{FF2B5EF4-FFF2-40B4-BE49-F238E27FC236}">
                <a16:creationId xmlns:a16="http://schemas.microsoft.com/office/drawing/2014/main" id="{23087208-7783-4CC0-B7D0-09E4920D6B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81" y="656951"/>
            <a:ext cx="11882167" cy="617105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ECFAF48-3F58-4A20-BC85-D9091BAFE1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917780" y="4851710"/>
            <a:ext cx="3376900" cy="255905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EB615B8-9EC8-4D1E-9A00-52377C45D7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10046958" y="29989"/>
            <a:ext cx="2909072" cy="22045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935AF5-B33D-4821-AD16-A7B9BA15C3CB}"/>
              </a:ext>
            </a:extLst>
          </p:cNvPr>
          <p:cNvSpPr txBox="1"/>
          <p:nvPr/>
        </p:nvSpPr>
        <p:spPr>
          <a:xfrm>
            <a:off x="770670" y="814525"/>
            <a:ext cx="4279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Contacts</a:t>
            </a:r>
            <a:endParaRPr kumimoji="0" lang="en-HK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C1C319A-8BAF-4A16-8024-813C3FDA4325}"/>
              </a:ext>
            </a:extLst>
          </p:cNvPr>
          <p:cNvSpPr/>
          <p:nvPr/>
        </p:nvSpPr>
        <p:spPr>
          <a:xfrm>
            <a:off x="-154917" y="6288696"/>
            <a:ext cx="12192000" cy="465617"/>
          </a:xfrm>
          <a:prstGeom prst="rect">
            <a:avLst/>
          </a:prstGeom>
          <a:gradFill flip="none" rotWithShape="1">
            <a:gsLst>
              <a:gs pos="16000">
                <a:schemeClr val="accent2">
                  <a:alpha val="0"/>
                </a:schemeClr>
              </a:gs>
              <a:gs pos="43000">
                <a:schemeClr val="accent1">
                  <a:alpha val="76000"/>
                </a:schemeClr>
              </a:gs>
              <a:gs pos="94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5D722BC-1BAC-430D-A8C5-386B46DDA187}"/>
              </a:ext>
            </a:extLst>
          </p:cNvPr>
          <p:cNvSpPr txBox="1"/>
          <p:nvPr/>
        </p:nvSpPr>
        <p:spPr>
          <a:xfrm>
            <a:off x="5045409" y="3698336"/>
            <a:ext cx="4565316" cy="1345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Name :	    Fred Birnbaum  (Hong Kong)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    EVP &amp; CCO at Super Dry  International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Phone :	    (</a:t>
            </a: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852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9542 4019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Email : 	    fred@superdryers.com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CB191E-05E6-41A0-86C2-4DCB71DF048E}"/>
              </a:ext>
            </a:extLst>
          </p:cNvPr>
          <p:cNvSpPr txBox="1"/>
          <p:nvPr/>
        </p:nvSpPr>
        <p:spPr>
          <a:xfrm>
            <a:off x="7230824" y="6363562"/>
            <a:ext cx="4789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GLOBAL EXPERTS IN MOISTURE PROTECTION</a:t>
            </a:r>
            <a:endParaRPr kumimoji="0" lang="en-HK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Picture 28" descr="A close up of a logo&#10;&#10;Description automatically generated">
            <a:extLst>
              <a:ext uri="{FF2B5EF4-FFF2-40B4-BE49-F238E27FC236}">
                <a16:creationId xmlns:a16="http://schemas.microsoft.com/office/drawing/2014/main" id="{9276AEAD-2963-43A4-9CCB-A66BA80936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420" y="1410314"/>
            <a:ext cx="701230" cy="37309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 descr="A picture containing table, large, people, group&#10;&#10;Description automatically generated">
            <a:extLst>
              <a:ext uri="{FF2B5EF4-FFF2-40B4-BE49-F238E27FC236}">
                <a16:creationId xmlns:a16="http://schemas.microsoft.com/office/drawing/2014/main" id="{EBA1A5DD-257F-416D-A9F6-32DB91F976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331" y="1443863"/>
            <a:ext cx="637483" cy="3697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135C4747-E333-4D18-B478-38323AD282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42504" y="64981"/>
            <a:ext cx="1331232" cy="46650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C0A5986-7213-4224-B48C-EEFD1B18EC13}"/>
              </a:ext>
            </a:extLst>
          </p:cNvPr>
          <p:cNvCxnSpPr>
            <a:cxnSpLocks/>
          </p:cNvCxnSpPr>
          <p:nvPr/>
        </p:nvCxnSpPr>
        <p:spPr>
          <a:xfrm flipV="1">
            <a:off x="10096137" y="119791"/>
            <a:ext cx="4641" cy="34201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DA79D1E-E8DB-4F34-9169-D2AE5C45390A}"/>
              </a:ext>
            </a:extLst>
          </p:cNvPr>
          <p:cNvSpPr/>
          <p:nvPr/>
        </p:nvSpPr>
        <p:spPr>
          <a:xfrm>
            <a:off x="10314466" y="64981"/>
            <a:ext cx="1699872" cy="455033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K" sz="1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F2113E-EC58-4190-B99D-0BD806A26BE3}"/>
              </a:ext>
            </a:extLst>
          </p:cNvPr>
          <p:cNvSpPr txBox="1"/>
          <p:nvPr/>
        </p:nvSpPr>
        <p:spPr>
          <a:xfrm>
            <a:off x="10541508" y="144978"/>
            <a:ext cx="14115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Customer’s logo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277463-C28E-415D-8390-822BD2B7AF3D}"/>
              </a:ext>
            </a:extLst>
          </p:cNvPr>
          <p:cNvSpPr txBox="1"/>
          <p:nvPr/>
        </p:nvSpPr>
        <p:spPr>
          <a:xfrm>
            <a:off x="695324" y="1410314"/>
            <a:ext cx="3744595" cy="1587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Name :	    Michael Hanrahan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    SVP, Superdry Int’l Americas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Phone :	    201 679 4703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Email : 	    michael@superdryers.com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K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19C5E3-7F5E-47E0-A454-6DCFDCFA4E8C}"/>
              </a:ext>
            </a:extLst>
          </p:cNvPr>
          <p:cNvSpPr txBox="1"/>
          <p:nvPr/>
        </p:nvSpPr>
        <p:spPr>
          <a:xfrm>
            <a:off x="4958073" y="1334998"/>
            <a:ext cx="4032597" cy="1668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Name :	   Steve Ryan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    VP, Mid-West Region,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    Super Dry Int’l Americas 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    Phone : 312 371 5438	   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Email : 	    steve@superdryers.com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39F5B9-06AE-4545-88E6-B8C4FDEAFFFF}"/>
              </a:ext>
            </a:extLst>
          </p:cNvPr>
          <p:cNvSpPr txBox="1"/>
          <p:nvPr/>
        </p:nvSpPr>
        <p:spPr>
          <a:xfrm>
            <a:off x="558800" y="3705225"/>
            <a:ext cx="4143922" cy="1345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Name :	    Mike Mickle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    Desicca LLC – US Distributor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Phone :	    904 742 1106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Email :             admin@superdryamericas.com</a:t>
            </a:r>
          </a:p>
        </p:txBody>
      </p:sp>
      <p:pic>
        <p:nvPicPr>
          <p:cNvPr id="18" name="Picture 2" descr="AAFA Workshop - Fighting the Fakes | Coresight Research">
            <a:extLst>
              <a:ext uri="{FF2B5EF4-FFF2-40B4-BE49-F238E27FC236}">
                <a16:creationId xmlns:a16="http://schemas.microsoft.com/office/drawing/2014/main" id="{F70A3A4D-D9DE-4C85-92B9-ACA8E9A68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000" y="29990"/>
            <a:ext cx="1783548" cy="501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009F56-59E9-4796-9196-9AB299C47C19}"/>
              </a:ext>
            </a:extLst>
          </p:cNvPr>
          <p:cNvSpPr txBox="1"/>
          <p:nvPr/>
        </p:nvSpPr>
        <p:spPr>
          <a:xfrm>
            <a:off x="6353175" y="5343525"/>
            <a:ext cx="525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Global Contact List Available Upon Request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F78B02-A506-42C5-A968-74147CA1E1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85125" y="28647"/>
            <a:ext cx="1585636" cy="524301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164A9E4-5425-48B0-AED2-1D66EB088F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32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60"/>
    </mc:Choice>
    <mc:Fallback xmlns="">
      <p:transition spd="slow" advTm="11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8_Super Dry">
  <a:themeElements>
    <a:clrScheme name="18_Super Dry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18_Super Dry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</TotalTime>
  <Words>627</Words>
  <Application>Microsoft Macintosh PowerPoint</Application>
  <PresentationFormat>Widescreen</PresentationFormat>
  <Paragraphs>97</Paragraphs>
  <Slides>9</Slides>
  <Notes>6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</vt:lpstr>
      <vt:lpstr>Bahnschrift SemiBold</vt:lpstr>
      <vt:lpstr>Calibri</vt:lpstr>
      <vt:lpstr>Calibri Light</vt:lpstr>
      <vt:lpstr>Monotype Corsiva</vt:lpstr>
      <vt:lpstr>Poppins Light</vt:lpstr>
      <vt:lpstr>Tahoma</vt:lpstr>
      <vt:lpstr>Wingdings</vt:lpstr>
      <vt:lpstr>18_Super Dry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hanrahan</dc:creator>
  <cp:lastModifiedBy>S Butler</cp:lastModifiedBy>
  <cp:revision>54</cp:revision>
  <dcterms:created xsi:type="dcterms:W3CDTF">2020-06-25T18:05:14Z</dcterms:created>
  <dcterms:modified xsi:type="dcterms:W3CDTF">2020-07-22T02:01:52Z</dcterms:modified>
</cp:coreProperties>
</file>